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304" r:id="rId5"/>
    <p:sldId id="376" r:id="rId6"/>
    <p:sldId id="333" r:id="rId7"/>
    <p:sldId id="366" r:id="rId8"/>
    <p:sldId id="367" r:id="rId9"/>
    <p:sldId id="368" r:id="rId10"/>
    <p:sldId id="370" r:id="rId11"/>
    <p:sldId id="369" r:id="rId12"/>
    <p:sldId id="373" r:id="rId13"/>
    <p:sldId id="357" r:id="rId14"/>
    <p:sldId id="371" r:id="rId15"/>
    <p:sldId id="374" r:id="rId16"/>
    <p:sldId id="375" r:id="rId17"/>
    <p:sldId id="377" r:id="rId18"/>
    <p:sldId id="355" r:id="rId19"/>
    <p:sldId id="352" r:id="rId20"/>
    <p:sldId id="353" r:id="rId21"/>
    <p:sldId id="378" r:id="rId22"/>
    <p:sldId id="379"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9894" autoAdjust="0"/>
  </p:normalViewPr>
  <p:slideViewPr>
    <p:cSldViewPr snapToGrid="0">
      <p:cViewPr varScale="1">
        <p:scale>
          <a:sx n="99" d="100"/>
          <a:sy n="99" d="100"/>
        </p:scale>
        <p:origin x="930" y="90"/>
      </p:cViewPr>
      <p:guideLst/>
    </p:cSldViewPr>
  </p:slideViewPr>
  <p:notesTextViewPr>
    <p:cViewPr>
      <p:scale>
        <a:sx n="3" d="2"/>
        <a:sy n="3" d="2"/>
      </p:scale>
      <p:origin x="0" y="0"/>
    </p:cViewPr>
  </p:notesTextViewPr>
  <p:sorterViewPr>
    <p:cViewPr varScale="1">
      <p:scale>
        <a:sx n="100" d="100"/>
        <a:sy n="100" d="100"/>
      </p:scale>
      <p:origin x="0" y="-35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6F74BA-F5AF-4AA2-9438-61DE70964658}"/>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28D5492-3521-4204-8506-843D49F25066}"/>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ADDD6F1-3BEA-49E7-9484-EACB2079AEC3}" type="datetimeFigureOut">
              <a:rPr lang="en-US" smtClean="0"/>
              <a:t>10/29/2025</a:t>
            </a:fld>
            <a:endParaRPr lang="en-US" dirty="0"/>
          </a:p>
        </p:txBody>
      </p:sp>
      <p:sp>
        <p:nvSpPr>
          <p:cNvPr id="4" name="Footer Placeholder 3">
            <a:extLst>
              <a:ext uri="{FF2B5EF4-FFF2-40B4-BE49-F238E27FC236}">
                <a16:creationId xmlns:a16="http://schemas.microsoft.com/office/drawing/2014/main" id="{6C209B6E-7A04-48B3-9DBB-E011E9EEF672}"/>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CF55495-C8BC-4B91-B2CF-91F7EBDF1B3C}"/>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97C7E843-2B1A-4035-AC4B-0E561A75CD1D}" type="slidenum">
              <a:rPr lang="en-US" smtClean="0"/>
              <a:t>‹#›</a:t>
            </a:fld>
            <a:endParaRPr lang="en-US" dirty="0"/>
          </a:p>
        </p:txBody>
      </p:sp>
    </p:spTree>
    <p:extLst>
      <p:ext uri="{BB962C8B-B14F-4D97-AF65-F5344CB8AC3E}">
        <p14:creationId xmlns:p14="http://schemas.microsoft.com/office/powerpoint/2010/main" val="31186959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288" tIns="46644" rIns="93288" bIns="46644"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3288" tIns="46644" rIns="93288" bIns="46644" rtlCol="0"/>
          <a:lstStyle>
            <a:lvl1pPr algn="r">
              <a:defRPr sz="1200"/>
            </a:lvl1pPr>
          </a:lstStyle>
          <a:p>
            <a:fld id="{6AF37EFA-11BF-4728-88E4-253B6586E66D}" type="datetimeFigureOut">
              <a:rPr lang="en-US" smtClean="0"/>
              <a:t>10/29/2025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288" tIns="46644" rIns="93288" bIns="46644" rtlCol="0" anchor="ctr"/>
          <a:lstStyle/>
          <a:p>
            <a:endParaRPr lang="en-US" dirty="0"/>
          </a:p>
        </p:txBody>
      </p:sp>
      <p:sp>
        <p:nvSpPr>
          <p:cNvPr id="5" name="Notes Placeholder 4"/>
          <p:cNvSpPr>
            <a:spLocks noGrp="1"/>
          </p:cNvSpPr>
          <p:nvPr>
            <p:ph type="body" sz="quarter" idx="3"/>
          </p:nvPr>
        </p:nvSpPr>
        <p:spPr>
          <a:xfrm>
            <a:off x="702310" y="4480006"/>
            <a:ext cx="5618480" cy="3665458"/>
          </a:xfrm>
          <a:prstGeom prst="rect">
            <a:avLst/>
          </a:prstGeom>
        </p:spPr>
        <p:txBody>
          <a:bodyPr vert="horz" lIns="93288" tIns="46644" rIns="93288"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3"/>
            <a:ext cx="3043343" cy="467071"/>
          </a:xfrm>
          <a:prstGeom prst="rect">
            <a:avLst/>
          </a:prstGeom>
        </p:spPr>
        <p:txBody>
          <a:bodyPr vert="horz" lIns="93288" tIns="46644" rIns="93288"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3"/>
            <a:ext cx="3043343" cy="467071"/>
          </a:xfrm>
          <a:prstGeom prst="rect">
            <a:avLst/>
          </a:prstGeom>
        </p:spPr>
        <p:txBody>
          <a:bodyPr vert="horz" lIns="93288" tIns="46644" rIns="93288" bIns="46644" rtlCol="0" anchor="b"/>
          <a:lstStyle>
            <a:lvl1pPr algn="r">
              <a:defRPr sz="1200"/>
            </a:lvl1pPr>
          </a:lstStyle>
          <a:p>
            <a:fld id="{5BB7786C-53EE-40C0-9678-6DEA3BEC45EE}" type="slidenum">
              <a:rPr lang="en-US" smtClean="0"/>
              <a:t>‹#›</a:t>
            </a:fld>
            <a:endParaRPr lang="en-US" dirty="0"/>
          </a:p>
        </p:txBody>
      </p:sp>
    </p:spTree>
    <p:extLst>
      <p:ext uri="{BB962C8B-B14F-4D97-AF65-F5344CB8AC3E}">
        <p14:creationId xmlns:p14="http://schemas.microsoft.com/office/powerpoint/2010/main" val="3231646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C8CDA-DB5C-4FDB-919D-386370491408}" type="slidenum">
              <a:rPr lang="en-US" smtClean="0"/>
              <a:t>1</a:t>
            </a:fld>
            <a:endParaRPr lang="en-US" dirty="0"/>
          </a:p>
        </p:txBody>
      </p:sp>
    </p:spTree>
    <p:extLst>
      <p:ext uri="{BB962C8B-B14F-4D97-AF65-F5344CB8AC3E}">
        <p14:creationId xmlns:p14="http://schemas.microsoft.com/office/powerpoint/2010/main" val="138608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76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519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744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806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070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740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cap="flat"/>
        </p:spPr>
      </p:sp>
      <p:sp>
        <p:nvSpPr>
          <p:cNvPr id="19460" name="Rectangle 3"/>
          <p:cNvSpPr>
            <a:spLocks noGrp="1" noChangeArrowheads="1"/>
          </p:cNvSpPr>
          <p:nvPr>
            <p:ph type="body" idx="1"/>
          </p:nvPr>
        </p:nvSpPr>
        <p:spPr>
          <a:noFill/>
        </p:spPr>
        <p:txBody>
          <a:bodyPr/>
          <a:lstStyle/>
          <a:p>
            <a:r>
              <a:rPr lang="en-US" sz="1000" b="1" dirty="0"/>
              <a:t>"GIVE IT TWICE" TRUST</a:t>
            </a:r>
          </a:p>
          <a:p>
            <a:endParaRPr lang="en-US" sz="1000" dirty="0"/>
          </a:p>
          <a:p>
            <a:r>
              <a:rPr lang="en-US" sz="1000" dirty="0"/>
              <a:t>        In this illustration, a family with a medium-sized estate decides to benefit both the family and charity.  After mother and father pass away the estate is transferred into a trust.  This trust pays income to family members until a total of $500,000 has been distributed as income.  Typically, this will take from twelve to fifteen years.  After the estate has been given as income to family, the principal is then distributed to the charity.  While the family will have to pay tax on the income, it is an excellent way for parents to remember family for a period of years and distribute the balance of their estate to a charity.</a:t>
            </a:r>
          </a:p>
        </p:txBody>
      </p:sp>
    </p:spTree>
    <p:extLst>
      <p:ext uri="{BB962C8B-B14F-4D97-AF65-F5344CB8AC3E}">
        <p14:creationId xmlns:p14="http://schemas.microsoft.com/office/powerpoint/2010/main" val="1266158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cap="flat"/>
        </p:spPr>
      </p:sp>
      <p:sp>
        <p:nvSpPr>
          <p:cNvPr id="19460" name="Rectangle 3"/>
          <p:cNvSpPr>
            <a:spLocks noGrp="1" noChangeArrowheads="1"/>
          </p:cNvSpPr>
          <p:nvPr>
            <p:ph type="body" idx="1"/>
          </p:nvPr>
        </p:nvSpPr>
        <p:spPr>
          <a:noFill/>
        </p:spPr>
        <p:txBody>
          <a:bodyPr/>
          <a:lstStyle/>
          <a:p>
            <a:r>
              <a:rPr lang="en-US" sz="1000" b="1" dirty="0"/>
              <a:t>"GIVE IT TWICE" TRUST</a:t>
            </a:r>
          </a:p>
          <a:p>
            <a:endParaRPr lang="en-US" sz="1000" dirty="0"/>
          </a:p>
          <a:p>
            <a:r>
              <a:rPr lang="en-US" sz="1000" dirty="0"/>
              <a:t>        In this illustration, a family with a medium-sized estate decides to benefit both the family and charity.  After mother and father pass away the estate is transferred into a trust.  This trust pays income to family members until a total of $500,000 has been distributed as income.  Typically, this will take from twelve to fifteen years.  After the estate has been given as income to family, the principal is then distributed to the charity.  While the family will have to pay tax on the income, it is an excellent way for parents to remember family for a period of years and distribute the balance of their estate to a charity.</a:t>
            </a:r>
          </a:p>
        </p:txBody>
      </p:sp>
    </p:spTree>
    <p:extLst>
      <p:ext uri="{BB962C8B-B14F-4D97-AF65-F5344CB8AC3E}">
        <p14:creationId xmlns:p14="http://schemas.microsoft.com/office/powerpoint/2010/main" val="3848279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620CC-6CE4-41EF-B346-37C8567359A4}"/>
            </a:ext>
          </a:extLst>
        </p:cNvPr>
        <p:cNvGrpSpPr/>
        <p:nvPr/>
      </p:nvGrpSpPr>
      <p:grpSpPr>
        <a:xfrm>
          <a:off x="0" y="0"/>
          <a:ext cx="0" cy="0"/>
          <a:chOff x="0" y="0"/>
          <a:chExt cx="0" cy="0"/>
        </a:xfrm>
      </p:grpSpPr>
      <p:sp>
        <p:nvSpPr>
          <p:cNvPr id="19459" name="Rectangle 2">
            <a:extLst>
              <a:ext uri="{FF2B5EF4-FFF2-40B4-BE49-F238E27FC236}">
                <a16:creationId xmlns:a16="http://schemas.microsoft.com/office/drawing/2014/main" id="{09C3367D-0A74-E478-29B7-9183F22C5CDA}"/>
              </a:ext>
            </a:extLst>
          </p:cNvPr>
          <p:cNvSpPr>
            <a:spLocks noGrp="1" noRot="1" noChangeAspect="1" noChangeArrowheads="1" noTextEdit="1"/>
          </p:cNvSpPr>
          <p:nvPr>
            <p:ph type="sldImg"/>
          </p:nvPr>
        </p:nvSpPr>
        <p:spPr>
          <a:ln cap="flat"/>
        </p:spPr>
      </p:sp>
      <p:sp>
        <p:nvSpPr>
          <p:cNvPr id="19460" name="Rectangle 3">
            <a:extLst>
              <a:ext uri="{FF2B5EF4-FFF2-40B4-BE49-F238E27FC236}">
                <a16:creationId xmlns:a16="http://schemas.microsoft.com/office/drawing/2014/main" id="{4D7CBB57-ACEB-ED14-CE59-D172E8216186}"/>
              </a:ext>
            </a:extLst>
          </p:cNvPr>
          <p:cNvSpPr>
            <a:spLocks noGrp="1" noChangeArrowheads="1"/>
          </p:cNvSpPr>
          <p:nvPr>
            <p:ph type="body" idx="1"/>
          </p:nvPr>
        </p:nvSpPr>
        <p:spPr>
          <a:noFill/>
        </p:spPr>
        <p:txBody>
          <a:bodyPr/>
          <a:lstStyle/>
          <a:p>
            <a:r>
              <a:rPr lang="en-US" sz="1000" b="1" dirty="0"/>
              <a:t>"GIVE IT TWICE" TRUST</a:t>
            </a:r>
          </a:p>
          <a:p>
            <a:endParaRPr lang="en-US" sz="1000" dirty="0"/>
          </a:p>
          <a:p>
            <a:r>
              <a:rPr lang="en-US" sz="1000" dirty="0"/>
              <a:t>        In this illustration, a family with a medium-sized estate decides to benefit both the family and charity.  After mother and father pass away the estate is transferred into a trust.  This trust pays income to family members until a total of $500,000 has been distributed as income.  Typically, this will take from twelve to fifteen years.  After the estate has been given as income to family, the principal is then distributed to the charity.  While the family will have to pay tax on the income, it is an excellent way for parents to remember family for a period of years and distribute the balance of their estate to a charity.</a:t>
            </a:r>
          </a:p>
        </p:txBody>
      </p:sp>
    </p:spTree>
    <p:extLst>
      <p:ext uri="{BB962C8B-B14F-4D97-AF65-F5344CB8AC3E}">
        <p14:creationId xmlns:p14="http://schemas.microsoft.com/office/powerpoint/2010/main" val="247110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0B2E6-15B0-CF7C-A5FE-C321A7B90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BC145-DFA8-D04D-F52E-0967920E7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5AC44-E388-B31F-5B64-BE2D3A5F898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567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689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368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542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417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43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626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40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90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68EE-F629-42EE-A344-6EA62A699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5C18D8-ABC6-48A9-9151-DF24F75D4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05E000-D781-4329-9216-FFC337A8608A}"/>
              </a:ext>
            </a:extLst>
          </p:cNvPr>
          <p:cNvSpPr>
            <a:spLocks noGrp="1"/>
          </p:cNvSpPr>
          <p:nvPr>
            <p:ph type="dt" sz="half" idx="10"/>
          </p:nvPr>
        </p:nvSpPr>
        <p:spPr/>
        <p:txBody>
          <a:bodyPr/>
          <a:lstStyle/>
          <a:p>
            <a:fld id="{2408F346-3D0E-4B78-8353-31463BAA06A2}" type="datetime1">
              <a:rPr lang="en-US" smtClean="0"/>
              <a:t>10/29/2025</a:t>
            </a:fld>
            <a:endParaRPr lang="en-US" dirty="0"/>
          </a:p>
        </p:txBody>
      </p:sp>
      <p:sp>
        <p:nvSpPr>
          <p:cNvPr id="5" name="Footer Placeholder 4">
            <a:extLst>
              <a:ext uri="{FF2B5EF4-FFF2-40B4-BE49-F238E27FC236}">
                <a16:creationId xmlns:a16="http://schemas.microsoft.com/office/drawing/2014/main" id="{58913214-60AA-447A-A11C-5494CA99DD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15E454-8885-498E-BCB7-873D6539AEDF}"/>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314310788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844D-E8ED-4B77-A47A-D6FD800C36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87F5EC-C5ED-4FE7-906E-277B94B47A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9A64A-1801-4D12-8BE5-2CA7C7A36792}"/>
              </a:ext>
            </a:extLst>
          </p:cNvPr>
          <p:cNvSpPr>
            <a:spLocks noGrp="1"/>
          </p:cNvSpPr>
          <p:nvPr>
            <p:ph type="dt" sz="half" idx="10"/>
          </p:nvPr>
        </p:nvSpPr>
        <p:spPr/>
        <p:txBody>
          <a:bodyPr/>
          <a:lstStyle/>
          <a:p>
            <a:fld id="{E00C36C5-0323-4CCC-9C00-F94E40667F0C}" type="datetime1">
              <a:rPr lang="en-US" smtClean="0"/>
              <a:t>10/29/2025</a:t>
            </a:fld>
            <a:endParaRPr lang="en-US" dirty="0"/>
          </a:p>
        </p:txBody>
      </p:sp>
      <p:sp>
        <p:nvSpPr>
          <p:cNvPr id="5" name="Footer Placeholder 4">
            <a:extLst>
              <a:ext uri="{FF2B5EF4-FFF2-40B4-BE49-F238E27FC236}">
                <a16:creationId xmlns:a16="http://schemas.microsoft.com/office/drawing/2014/main" id="{F11A4B24-4566-48B7-965E-66CD346046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DE0A4E-54DE-4E59-957C-E97E48752888}"/>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105433117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F303AA-2872-424A-A9FD-022563FF6F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EA88F8-B9CC-499E-AD3D-744BCA11E5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5E203-CBB9-4F3C-9656-C45B33BAFBD9}"/>
              </a:ext>
            </a:extLst>
          </p:cNvPr>
          <p:cNvSpPr>
            <a:spLocks noGrp="1"/>
          </p:cNvSpPr>
          <p:nvPr>
            <p:ph type="dt" sz="half" idx="10"/>
          </p:nvPr>
        </p:nvSpPr>
        <p:spPr/>
        <p:txBody>
          <a:bodyPr/>
          <a:lstStyle/>
          <a:p>
            <a:fld id="{D58918EE-689C-4D50-8FC9-5051A2250BEC}" type="datetime1">
              <a:rPr lang="en-US" smtClean="0"/>
              <a:t>10/29/2025</a:t>
            </a:fld>
            <a:endParaRPr lang="en-US" dirty="0"/>
          </a:p>
        </p:txBody>
      </p:sp>
      <p:sp>
        <p:nvSpPr>
          <p:cNvPr id="5" name="Footer Placeholder 4">
            <a:extLst>
              <a:ext uri="{FF2B5EF4-FFF2-40B4-BE49-F238E27FC236}">
                <a16:creationId xmlns:a16="http://schemas.microsoft.com/office/drawing/2014/main" id="{6B44B216-0699-41D6-9E25-98F63804E6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3A74BC-BBE0-44E8-A209-11166E31339E}"/>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3238445929"/>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05261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DC68-CD55-4B19-B0CE-5AB74C317C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07421-0C05-4E02-86E4-D31F18A28F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3956A-431F-4118-96F8-9CBC88230627}"/>
              </a:ext>
            </a:extLst>
          </p:cNvPr>
          <p:cNvSpPr>
            <a:spLocks noGrp="1"/>
          </p:cNvSpPr>
          <p:nvPr>
            <p:ph type="dt" sz="half" idx="10"/>
          </p:nvPr>
        </p:nvSpPr>
        <p:spPr/>
        <p:txBody>
          <a:bodyPr/>
          <a:lstStyle/>
          <a:p>
            <a:fld id="{217D082E-8EAE-426F-8EEC-EE3456563127}" type="datetime1">
              <a:rPr lang="en-US" smtClean="0"/>
              <a:t>10/29/2025</a:t>
            </a:fld>
            <a:endParaRPr lang="en-US" dirty="0"/>
          </a:p>
        </p:txBody>
      </p:sp>
      <p:sp>
        <p:nvSpPr>
          <p:cNvPr id="5" name="Footer Placeholder 4">
            <a:extLst>
              <a:ext uri="{FF2B5EF4-FFF2-40B4-BE49-F238E27FC236}">
                <a16:creationId xmlns:a16="http://schemas.microsoft.com/office/drawing/2014/main" id="{58825532-FEF1-4142-802A-A9E915BAB5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A5992C-48B1-450E-8B80-FC3725DD8F8E}"/>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2244240392"/>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E75D-F23C-453A-B180-A1B329555A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E9458D-DDE7-4F0C-8DCE-F53D45E45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A2C33C-2CB4-4B1C-8516-7D0149EB6656}"/>
              </a:ext>
            </a:extLst>
          </p:cNvPr>
          <p:cNvSpPr>
            <a:spLocks noGrp="1"/>
          </p:cNvSpPr>
          <p:nvPr>
            <p:ph type="dt" sz="half" idx="10"/>
          </p:nvPr>
        </p:nvSpPr>
        <p:spPr/>
        <p:txBody>
          <a:bodyPr/>
          <a:lstStyle/>
          <a:p>
            <a:fld id="{D79D4F10-41AF-49B3-872F-492DA7B38280}" type="datetime1">
              <a:rPr lang="en-US" smtClean="0"/>
              <a:t>10/29/2025</a:t>
            </a:fld>
            <a:endParaRPr lang="en-US" dirty="0"/>
          </a:p>
        </p:txBody>
      </p:sp>
      <p:sp>
        <p:nvSpPr>
          <p:cNvPr id="5" name="Footer Placeholder 4">
            <a:extLst>
              <a:ext uri="{FF2B5EF4-FFF2-40B4-BE49-F238E27FC236}">
                <a16:creationId xmlns:a16="http://schemas.microsoft.com/office/drawing/2014/main" id="{17D94E35-D874-4CFF-845A-6426B91500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82B449-0576-4309-AD66-99625DE8568B}"/>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591316753"/>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58B7-4474-485B-BBAF-4E6EFE885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6AEFA-4A2D-422A-A987-8D7F5D584F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8A9BF7-816A-4306-B035-65F5F93D42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4464F-BAA4-4E92-8F60-567703DA175A}"/>
              </a:ext>
            </a:extLst>
          </p:cNvPr>
          <p:cNvSpPr>
            <a:spLocks noGrp="1"/>
          </p:cNvSpPr>
          <p:nvPr>
            <p:ph type="dt" sz="half" idx="10"/>
          </p:nvPr>
        </p:nvSpPr>
        <p:spPr/>
        <p:txBody>
          <a:bodyPr/>
          <a:lstStyle/>
          <a:p>
            <a:fld id="{6246EF66-C921-48B6-AC4B-5F8896C22B1F}" type="datetime1">
              <a:rPr lang="en-US" smtClean="0"/>
              <a:t>10/29/2025</a:t>
            </a:fld>
            <a:endParaRPr lang="en-US" dirty="0"/>
          </a:p>
        </p:txBody>
      </p:sp>
      <p:sp>
        <p:nvSpPr>
          <p:cNvPr id="6" name="Footer Placeholder 5">
            <a:extLst>
              <a:ext uri="{FF2B5EF4-FFF2-40B4-BE49-F238E27FC236}">
                <a16:creationId xmlns:a16="http://schemas.microsoft.com/office/drawing/2014/main" id="{9ADDD9B4-9D5E-450E-8D50-F33C7DE79C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4D5B49-6685-478C-9257-14B64FE12786}"/>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190848775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75B1-4651-478B-BA5B-5519D4046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A47E75-8D69-436C-ADBB-949915B26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8CA427-A26D-4AE4-808B-D44087B17E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B3DE3A-DFF4-4AD8-881B-5C2398EBB0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6C7F44-C5D8-4CFB-A245-CD5318A658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BA082-FB2C-45CA-9CDB-8AAC99250BD9}"/>
              </a:ext>
            </a:extLst>
          </p:cNvPr>
          <p:cNvSpPr>
            <a:spLocks noGrp="1"/>
          </p:cNvSpPr>
          <p:nvPr>
            <p:ph type="dt" sz="half" idx="10"/>
          </p:nvPr>
        </p:nvSpPr>
        <p:spPr/>
        <p:txBody>
          <a:bodyPr/>
          <a:lstStyle/>
          <a:p>
            <a:fld id="{028A9ECE-E9ED-43DA-BA36-1D1861152FD8}" type="datetime1">
              <a:rPr lang="en-US" smtClean="0"/>
              <a:t>10/29/2025</a:t>
            </a:fld>
            <a:endParaRPr lang="en-US" dirty="0"/>
          </a:p>
        </p:txBody>
      </p:sp>
      <p:sp>
        <p:nvSpPr>
          <p:cNvPr id="8" name="Footer Placeholder 7">
            <a:extLst>
              <a:ext uri="{FF2B5EF4-FFF2-40B4-BE49-F238E27FC236}">
                <a16:creationId xmlns:a16="http://schemas.microsoft.com/office/drawing/2014/main" id="{8FB4CCFE-7299-4697-BF0E-31F05B6AF5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E351260-BC28-4D57-891D-31B1351B53B9}"/>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294695740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2F39-9FCC-4818-AA22-853DC74D09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783D26-B759-4D47-9502-20F9F39D31E0}"/>
              </a:ext>
            </a:extLst>
          </p:cNvPr>
          <p:cNvSpPr>
            <a:spLocks noGrp="1"/>
          </p:cNvSpPr>
          <p:nvPr>
            <p:ph type="dt" sz="half" idx="10"/>
          </p:nvPr>
        </p:nvSpPr>
        <p:spPr/>
        <p:txBody>
          <a:bodyPr/>
          <a:lstStyle/>
          <a:p>
            <a:fld id="{6570F1EC-3CF9-4587-9A6A-440A7D8A145C}" type="datetime1">
              <a:rPr lang="en-US" smtClean="0"/>
              <a:t>10/29/2025</a:t>
            </a:fld>
            <a:endParaRPr lang="en-US" dirty="0"/>
          </a:p>
        </p:txBody>
      </p:sp>
      <p:sp>
        <p:nvSpPr>
          <p:cNvPr id="4" name="Footer Placeholder 3">
            <a:extLst>
              <a:ext uri="{FF2B5EF4-FFF2-40B4-BE49-F238E27FC236}">
                <a16:creationId xmlns:a16="http://schemas.microsoft.com/office/drawing/2014/main" id="{2A2D888C-0898-4795-89F0-1891DCAEE6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1096EF7-C894-4AF2-BCDB-70B1EC881827}"/>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4181357629"/>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8BF1F-119B-4600-83D7-ACC9DCF01C58}"/>
              </a:ext>
            </a:extLst>
          </p:cNvPr>
          <p:cNvSpPr>
            <a:spLocks noGrp="1"/>
          </p:cNvSpPr>
          <p:nvPr>
            <p:ph type="dt" sz="half" idx="10"/>
          </p:nvPr>
        </p:nvSpPr>
        <p:spPr/>
        <p:txBody>
          <a:bodyPr/>
          <a:lstStyle/>
          <a:p>
            <a:fld id="{A810F394-7CBC-4C57-B76E-11744F260365}" type="datetime1">
              <a:rPr lang="en-US" smtClean="0"/>
              <a:t>10/29/2025</a:t>
            </a:fld>
            <a:endParaRPr lang="en-US" dirty="0"/>
          </a:p>
        </p:txBody>
      </p:sp>
      <p:sp>
        <p:nvSpPr>
          <p:cNvPr id="3" name="Footer Placeholder 2">
            <a:extLst>
              <a:ext uri="{FF2B5EF4-FFF2-40B4-BE49-F238E27FC236}">
                <a16:creationId xmlns:a16="http://schemas.microsoft.com/office/drawing/2014/main" id="{0DC068E1-E242-4BE0-95E5-EE9FF0C7D0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D52796-63B3-4F20-B2EA-F2F137503CBB}"/>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139922649"/>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9E29-DA69-4E14-B5A9-0E05838E3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4B16F3-5452-485D-A867-B92350651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DC337B-C238-4B28-A0F4-45134D5AC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DF3D7D-15A6-48BC-BAB2-20EA8C6557D6}"/>
              </a:ext>
            </a:extLst>
          </p:cNvPr>
          <p:cNvSpPr>
            <a:spLocks noGrp="1"/>
          </p:cNvSpPr>
          <p:nvPr>
            <p:ph type="dt" sz="half" idx="10"/>
          </p:nvPr>
        </p:nvSpPr>
        <p:spPr/>
        <p:txBody>
          <a:bodyPr/>
          <a:lstStyle/>
          <a:p>
            <a:fld id="{F6377CA5-5CF1-4C81-97B2-680F41D9EC24}" type="datetime1">
              <a:rPr lang="en-US" smtClean="0"/>
              <a:t>10/29/2025</a:t>
            </a:fld>
            <a:endParaRPr lang="en-US" dirty="0"/>
          </a:p>
        </p:txBody>
      </p:sp>
      <p:sp>
        <p:nvSpPr>
          <p:cNvPr id="6" name="Footer Placeholder 5">
            <a:extLst>
              <a:ext uri="{FF2B5EF4-FFF2-40B4-BE49-F238E27FC236}">
                <a16:creationId xmlns:a16="http://schemas.microsoft.com/office/drawing/2014/main" id="{47452A45-CCFD-4437-935F-04D9D84554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F62123-C79D-4F71-9F02-E4CE4C9156A7}"/>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2547408475"/>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5C5D-68E9-49C8-8955-31AD526E0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291A87-34B0-48B7-94D9-F7729E15D4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C28CD6B-14DE-4ED5-9F09-A8B370B1C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402569-B780-4FC5-9CEC-12C03FDEE73F}"/>
              </a:ext>
            </a:extLst>
          </p:cNvPr>
          <p:cNvSpPr>
            <a:spLocks noGrp="1"/>
          </p:cNvSpPr>
          <p:nvPr>
            <p:ph type="dt" sz="half" idx="10"/>
          </p:nvPr>
        </p:nvSpPr>
        <p:spPr/>
        <p:txBody>
          <a:bodyPr/>
          <a:lstStyle/>
          <a:p>
            <a:fld id="{DBE72413-0408-4430-9355-8AF8C6EA6131}" type="datetime1">
              <a:rPr lang="en-US" smtClean="0"/>
              <a:t>10/29/2025</a:t>
            </a:fld>
            <a:endParaRPr lang="en-US" dirty="0"/>
          </a:p>
        </p:txBody>
      </p:sp>
      <p:sp>
        <p:nvSpPr>
          <p:cNvPr id="6" name="Footer Placeholder 5">
            <a:extLst>
              <a:ext uri="{FF2B5EF4-FFF2-40B4-BE49-F238E27FC236}">
                <a16:creationId xmlns:a16="http://schemas.microsoft.com/office/drawing/2014/main" id="{681261D2-A8C6-4B79-B199-03DDC0342E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F2153D-BAB6-42D5-BAE1-C134FBC175AC}"/>
              </a:ext>
            </a:extLst>
          </p:cNvPr>
          <p:cNvSpPr>
            <a:spLocks noGrp="1"/>
          </p:cNvSpPr>
          <p:nvPr>
            <p:ph type="sldNum" sz="quarter" idx="12"/>
          </p:nvPr>
        </p:nvSpPr>
        <p:spPr/>
        <p:txBody>
          <a:bodyPr/>
          <a:lstStyle/>
          <a:p>
            <a:fld id="{7C418588-FBC0-45DB-8445-8907BB5115D3}" type="slidenum">
              <a:rPr lang="en-US" smtClean="0"/>
              <a:t>‹#›</a:t>
            </a:fld>
            <a:endParaRPr lang="en-US" dirty="0"/>
          </a:p>
        </p:txBody>
      </p:sp>
    </p:spTree>
    <p:extLst>
      <p:ext uri="{BB962C8B-B14F-4D97-AF65-F5344CB8AC3E}">
        <p14:creationId xmlns:p14="http://schemas.microsoft.com/office/powerpoint/2010/main" val="318828744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7BEE8-EC2D-49A1-99B1-E3572EAC6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42841-5020-4B5F-9B44-9C3354B02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BAD7A-188F-4D2C-A875-56ECB0D1B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42222-7E7E-4D27-BA19-D72007132A61}" type="datetime1">
              <a:rPr lang="en-US" smtClean="0"/>
              <a:t>10/29/2025</a:t>
            </a:fld>
            <a:endParaRPr lang="en-US" dirty="0"/>
          </a:p>
        </p:txBody>
      </p:sp>
      <p:sp>
        <p:nvSpPr>
          <p:cNvPr id="5" name="Footer Placeholder 4">
            <a:extLst>
              <a:ext uri="{FF2B5EF4-FFF2-40B4-BE49-F238E27FC236}">
                <a16:creationId xmlns:a16="http://schemas.microsoft.com/office/drawing/2014/main" id="{335AFBF4-34EF-443A-A2D4-96181E8D3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A1308A-06D6-4C59-8BC2-B41397C5BD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18588-FBC0-45DB-8445-8907BB5115D3}" type="slidenum">
              <a:rPr lang="en-US" smtClean="0"/>
              <a:t>‹#›</a:t>
            </a:fld>
            <a:endParaRPr lang="en-US" dirty="0"/>
          </a:p>
        </p:txBody>
      </p:sp>
    </p:spTree>
    <p:extLst>
      <p:ext uri="{BB962C8B-B14F-4D97-AF65-F5344CB8AC3E}">
        <p14:creationId xmlns:p14="http://schemas.microsoft.com/office/powerpoint/2010/main" val="1779866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mailto:gmelville@umfne.org"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cnsnews.com/video/cnsnews/denzel-washington-get-your-knees-every-morning-and-thank-god?utm_source=Facebook&amp;utm_medium=Marketing&amp;utm_term=Facebook&amp;utm_content=Facebook&amp;utm_campaign=B-Denzel-Pr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64663" y="765208"/>
            <a:ext cx="10462674" cy="1226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965" y="341748"/>
            <a:ext cx="2761133" cy="969558"/>
          </a:xfrm>
          <a:prstGeom prst="rect">
            <a:avLst/>
          </a:prstGeom>
        </p:spPr>
      </p:pic>
      <p:sp>
        <p:nvSpPr>
          <p:cNvPr id="8" name="TextBox 7"/>
          <p:cNvSpPr txBox="1"/>
          <p:nvPr/>
        </p:nvSpPr>
        <p:spPr>
          <a:xfrm>
            <a:off x="6824312" y="3010638"/>
            <a:ext cx="5139890" cy="3216265"/>
          </a:xfrm>
          <a:prstGeom prst="rect">
            <a:avLst/>
          </a:prstGeom>
          <a:noFill/>
        </p:spPr>
        <p:txBody>
          <a:bodyPr wrap="square" rtlCol="0">
            <a:spAutoFit/>
          </a:bodyPr>
          <a:lstStyle/>
          <a:p>
            <a:r>
              <a:rPr lang="en-US" dirty="0"/>
              <a:t>Gary Melville, ChFC, CAP</a:t>
            </a:r>
          </a:p>
          <a:p>
            <a:r>
              <a:rPr lang="en-US" i="1" dirty="0"/>
              <a:t>Donor Development Consultant</a:t>
            </a:r>
          </a:p>
          <a:p>
            <a:r>
              <a:rPr lang="en-US" dirty="0">
                <a:hlinkClick r:id="rId5">
                  <a:extLst>
                    <a:ext uri="{A12FA001-AC4F-418D-AE19-62706E023703}">
                      <ahyp:hlinkClr xmlns:ahyp="http://schemas.microsoft.com/office/drawing/2018/hyperlinkcolor" val="tx"/>
                    </a:ext>
                  </a:extLst>
                </a:hlinkClick>
              </a:rPr>
              <a:t>gmelville@umfne.org</a:t>
            </a:r>
            <a:br>
              <a:rPr lang="en-US" dirty="0"/>
            </a:br>
            <a:r>
              <a:rPr lang="en-US" dirty="0"/>
              <a:t>508.641.5568</a:t>
            </a:r>
          </a:p>
          <a:p>
            <a:pPr>
              <a:spcBef>
                <a:spcPts val="600"/>
              </a:spcBef>
            </a:pPr>
            <a:endParaRPr lang="en-US" dirty="0"/>
          </a:p>
          <a:p>
            <a:r>
              <a:rPr lang="en-US" dirty="0"/>
              <a:t>Pam DiMartino, </a:t>
            </a:r>
            <a:r>
              <a:rPr lang="en-US" i="1" dirty="0"/>
              <a:t>CPA, CFO  </a:t>
            </a:r>
          </a:p>
          <a:p>
            <a:r>
              <a:rPr lang="en-US" i="1" dirty="0"/>
              <a:t>Director of Gift Planning</a:t>
            </a:r>
          </a:p>
          <a:p>
            <a:r>
              <a:rPr lang="en-US" u="sng" dirty="0"/>
              <a:t>pamd@umfne.org</a:t>
            </a:r>
          </a:p>
          <a:p>
            <a:r>
              <a:rPr lang="fr-FR" sz="1800" dirty="0">
                <a:effectLst/>
                <a:ea typeface="Calibri" panose="020F0502020204030204" pitchFamily="34" charset="0"/>
              </a:rPr>
              <a:t>800.595.4347 x112</a:t>
            </a:r>
            <a:br>
              <a:rPr lang="fr-FR" sz="1800" dirty="0">
                <a:effectLst/>
                <a:ea typeface="Calibri" panose="020F0502020204030204" pitchFamily="34" charset="0"/>
              </a:rPr>
            </a:br>
            <a:endParaRPr lang="fr-FR" sz="1800" dirty="0">
              <a:effectLst/>
              <a:ea typeface="Calibri" panose="020F0502020204030204" pitchFamily="34" charset="0"/>
            </a:endParaRPr>
          </a:p>
          <a:p>
            <a:r>
              <a:rPr lang="fr-FR" dirty="0">
                <a:ea typeface="Calibri" panose="020F0502020204030204" pitchFamily="34" charset="0"/>
              </a:rPr>
              <a:t>www.umfne.org</a:t>
            </a:r>
            <a:r>
              <a:rPr lang="en-US" dirty="0"/>
              <a:t>	</a:t>
            </a:r>
          </a:p>
        </p:txBody>
      </p:sp>
      <p:pic>
        <p:nvPicPr>
          <p:cNvPr id="3" name="Picture 2" descr="A picture containing text, outdoor, sign, old&#10;&#10;Description automatically generated">
            <a:extLst>
              <a:ext uri="{FF2B5EF4-FFF2-40B4-BE49-F238E27FC236}">
                <a16:creationId xmlns:a16="http://schemas.microsoft.com/office/drawing/2014/main" id="{99B283AB-AF40-E0A3-B013-87D157B097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823" y="1311306"/>
            <a:ext cx="6388549" cy="5013693"/>
          </a:xfrm>
          <a:prstGeom prst="rect">
            <a:avLst/>
          </a:prstGeom>
        </p:spPr>
      </p:pic>
      <p:sp>
        <p:nvSpPr>
          <p:cNvPr id="9" name="TextBox 8">
            <a:extLst>
              <a:ext uri="{FF2B5EF4-FFF2-40B4-BE49-F238E27FC236}">
                <a16:creationId xmlns:a16="http://schemas.microsoft.com/office/drawing/2014/main" id="{0F9656F7-2F92-467E-8ED3-73A981CD68FB}"/>
              </a:ext>
            </a:extLst>
          </p:cNvPr>
          <p:cNvSpPr txBox="1"/>
          <p:nvPr/>
        </p:nvSpPr>
        <p:spPr>
          <a:xfrm>
            <a:off x="5145707" y="1275737"/>
            <a:ext cx="6181630" cy="1354217"/>
          </a:xfrm>
          <a:prstGeom prst="rect">
            <a:avLst/>
          </a:prstGeom>
          <a:noFill/>
        </p:spPr>
        <p:txBody>
          <a:bodyPr wrap="square" rtlCol="0">
            <a:spAutoFit/>
          </a:bodyPr>
          <a:lstStyle/>
          <a:p>
            <a:pPr algn="ctr"/>
            <a:r>
              <a:rPr lang="en-US" sz="3600" dirty="0"/>
              <a:t>     </a:t>
            </a:r>
            <a:r>
              <a:rPr lang="en-US" sz="4800" b="1" spc="50" dirty="0">
                <a:solidFill>
                  <a:srgbClr val="A50021"/>
                </a:solidFill>
                <a:latin typeface="Segoe UI Semibold" panose="020B0702040204020203" pitchFamily="34" charset="0"/>
                <a:ea typeface="HGMaruGothicMPRO" panose="020B0400000000000000" pitchFamily="34" charset="-128"/>
                <a:cs typeface="Segoe UI Semibold" panose="020B0702040204020203" pitchFamily="34" charset="0"/>
              </a:rPr>
              <a:t>YEAR-END GIVING</a:t>
            </a:r>
          </a:p>
          <a:p>
            <a:pPr algn="ctr"/>
            <a:endParaRPr lang="en-US" sz="600" dirty="0"/>
          </a:p>
          <a:p>
            <a:pPr algn="ctr"/>
            <a:r>
              <a:rPr lang="en-US" sz="2400" dirty="0"/>
              <a:t>        </a:t>
            </a:r>
            <a:r>
              <a:rPr lang="en-US" sz="2800" b="1" i="1" dirty="0"/>
              <a:t>A Guide for Churches and Individuals</a:t>
            </a:r>
            <a:endParaRPr lang="en-US" sz="2400" b="1" i="1" dirty="0"/>
          </a:p>
        </p:txBody>
      </p:sp>
    </p:spTree>
    <p:extLst>
      <p:ext uri="{BB962C8B-B14F-4D97-AF65-F5344CB8AC3E}">
        <p14:creationId xmlns:p14="http://schemas.microsoft.com/office/powerpoint/2010/main" val="6861893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1884680" y="1128676"/>
            <a:ext cx="8422640" cy="3508653"/>
          </a:xfrm>
          <a:prstGeom prst="rect">
            <a:avLst/>
          </a:prstGeom>
          <a:noFill/>
        </p:spPr>
        <p:txBody>
          <a:bodyPr wrap="square" rtlCol="0">
            <a:spAutoFit/>
          </a:bodyPr>
          <a:lstStyle/>
          <a:p>
            <a:pPr lvl="1">
              <a:spcBef>
                <a:spcPts val="1200"/>
              </a:spcBef>
            </a:pPr>
            <a:r>
              <a:rPr lang="en-US" sz="3200" b="1" dirty="0"/>
              <a:t>REVIEW PHILANTHROPIC GOALS AND GIVING</a:t>
            </a:r>
          </a:p>
          <a:p>
            <a:pPr marL="914400" lvl="1" indent="-457200">
              <a:spcBef>
                <a:spcPts val="1200"/>
              </a:spcBef>
              <a:buClr>
                <a:srgbClr val="A50021"/>
              </a:buClr>
              <a:buFont typeface="Wingdings" panose="05000000000000000000" pitchFamily="2" charset="2"/>
              <a:buChar char="Ø"/>
            </a:pPr>
            <a:r>
              <a:rPr lang="en-US" sz="2800" dirty="0"/>
              <a:t>Write a personal or family mission statement.</a:t>
            </a:r>
          </a:p>
          <a:p>
            <a:pPr marL="914400" lvl="1" indent="-457200">
              <a:spcBef>
                <a:spcPts val="1200"/>
              </a:spcBef>
              <a:buClr>
                <a:srgbClr val="A50021"/>
              </a:buClr>
              <a:buFont typeface="Wingdings" panose="05000000000000000000" pitchFamily="2" charset="2"/>
              <a:buChar char="Ø"/>
            </a:pPr>
            <a:r>
              <a:rPr lang="en-US" sz="2800" dirty="0"/>
              <a:t>Evaluate the charities you supported this year.</a:t>
            </a:r>
          </a:p>
          <a:p>
            <a:pPr marL="914400" lvl="1" indent="-457200">
              <a:spcBef>
                <a:spcPts val="1200"/>
              </a:spcBef>
              <a:buClr>
                <a:srgbClr val="A50021"/>
              </a:buClr>
              <a:buFont typeface="Wingdings" panose="05000000000000000000" pitchFamily="2" charset="2"/>
              <a:buChar char="Ø"/>
            </a:pPr>
            <a:r>
              <a:rPr lang="en-US" sz="2800" dirty="0"/>
              <a:t>Are there new charities to support or remove?</a:t>
            </a:r>
          </a:p>
          <a:p>
            <a:pPr marL="914400" lvl="1" indent="-457200">
              <a:spcBef>
                <a:spcPts val="1200"/>
              </a:spcBef>
              <a:buClr>
                <a:srgbClr val="A50021"/>
              </a:buClr>
              <a:buFont typeface="Wingdings" panose="05000000000000000000" pitchFamily="2" charset="2"/>
              <a:buChar char="Ø"/>
            </a:pPr>
            <a:r>
              <a:rPr lang="en-US" sz="2800" dirty="0"/>
              <a:t>Are you on target to meet your giving goals?</a:t>
            </a:r>
          </a:p>
          <a:p>
            <a:pPr marL="914400" lvl="1" indent="-457200">
              <a:spcBef>
                <a:spcPts val="1200"/>
              </a:spcBef>
              <a:buClr>
                <a:srgbClr val="A50021"/>
              </a:buClr>
              <a:buFont typeface="Wingdings" panose="05000000000000000000" pitchFamily="2" charset="2"/>
              <a:buChar char="Ø"/>
            </a:pPr>
            <a:r>
              <a:rPr lang="en-US" sz="2800" dirty="0"/>
              <a:t>What has God placed on your heart?</a:t>
            </a:r>
          </a:p>
        </p:txBody>
      </p:sp>
    </p:spTree>
    <p:extLst>
      <p:ext uri="{BB962C8B-B14F-4D97-AF65-F5344CB8AC3E}">
        <p14:creationId xmlns:p14="http://schemas.microsoft.com/office/powerpoint/2010/main" val="384336248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2032731" y="1221173"/>
            <a:ext cx="8126537" cy="2769989"/>
          </a:xfrm>
          <a:prstGeom prst="rect">
            <a:avLst/>
          </a:prstGeom>
          <a:noFill/>
        </p:spPr>
        <p:txBody>
          <a:bodyPr wrap="square" rtlCol="0">
            <a:spAutoFit/>
          </a:bodyPr>
          <a:lstStyle/>
          <a:p>
            <a:pPr lvl="1">
              <a:spcBef>
                <a:spcPts val="1200"/>
              </a:spcBef>
            </a:pPr>
            <a:r>
              <a:rPr lang="en-US" sz="3200" b="1" dirty="0"/>
              <a:t>FINANCIAL PLAN CHECK-UP</a:t>
            </a:r>
          </a:p>
          <a:p>
            <a:pPr marL="914400" lvl="1" indent="-457200">
              <a:spcBef>
                <a:spcPts val="1200"/>
              </a:spcBef>
              <a:buClr>
                <a:srgbClr val="A50021"/>
              </a:buClr>
              <a:buFont typeface="Wingdings" panose="05000000000000000000" pitchFamily="2" charset="2"/>
              <a:buChar char="Ø"/>
            </a:pPr>
            <a:r>
              <a:rPr lang="en-US" sz="2800" dirty="0"/>
              <a:t>How does your charitable giving enhance your financial plan?</a:t>
            </a:r>
          </a:p>
          <a:p>
            <a:pPr marL="914400" lvl="1" indent="-457200">
              <a:spcBef>
                <a:spcPts val="1200"/>
              </a:spcBef>
              <a:buClr>
                <a:srgbClr val="A50021"/>
              </a:buClr>
              <a:buFont typeface="Wingdings" panose="05000000000000000000" pitchFamily="2" charset="2"/>
              <a:buChar char="Ø"/>
            </a:pPr>
            <a:r>
              <a:rPr lang="en-US" sz="2800" dirty="0"/>
              <a:t>Do you need to meet with your advisors?</a:t>
            </a:r>
          </a:p>
          <a:p>
            <a:pPr marL="914400" lvl="1" indent="-457200">
              <a:spcBef>
                <a:spcPts val="1200"/>
              </a:spcBef>
              <a:buClr>
                <a:srgbClr val="A50021"/>
              </a:buClr>
              <a:buFont typeface="Wingdings" panose="05000000000000000000" pitchFamily="2" charset="2"/>
              <a:buChar char="Ø"/>
            </a:pPr>
            <a:r>
              <a:rPr lang="en-US" sz="2800" dirty="0"/>
              <a:t>Is it time to update your estate plans?</a:t>
            </a:r>
          </a:p>
        </p:txBody>
      </p:sp>
    </p:spTree>
    <p:extLst>
      <p:ext uri="{BB962C8B-B14F-4D97-AF65-F5344CB8AC3E}">
        <p14:creationId xmlns:p14="http://schemas.microsoft.com/office/powerpoint/2010/main" val="759502533"/>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1988115" y="989591"/>
            <a:ext cx="8474185" cy="3354765"/>
          </a:xfrm>
          <a:prstGeom prst="rect">
            <a:avLst/>
          </a:prstGeom>
          <a:noFill/>
        </p:spPr>
        <p:txBody>
          <a:bodyPr wrap="square" rtlCol="0">
            <a:spAutoFit/>
          </a:bodyPr>
          <a:lstStyle/>
          <a:p>
            <a:pPr lvl="1">
              <a:spcBef>
                <a:spcPts val="1200"/>
              </a:spcBef>
            </a:pPr>
            <a:r>
              <a:rPr lang="en-US" sz="3200" b="1" dirty="0"/>
              <a:t>EVALUATE YOUR TAX SITUATION</a:t>
            </a:r>
            <a:endParaRPr lang="en-US" sz="3200" dirty="0">
              <a:solidFill>
                <a:srgbClr val="FF0000"/>
              </a:solidFill>
            </a:endParaRPr>
          </a:p>
          <a:p>
            <a:pPr marL="914400" lvl="1" indent="-457200">
              <a:spcBef>
                <a:spcPts val="1200"/>
              </a:spcBef>
              <a:buFont typeface="Wingdings" panose="05000000000000000000" pitchFamily="2" charset="2"/>
              <a:buChar char="Ø"/>
            </a:pPr>
            <a:r>
              <a:rPr lang="en-US" sz="2800" dirty="0"/>
              <a:t>Work with your tax advisor.</a:t>
            </a:r>
          </a:p>
          <a:p>
            <a:pPr marL="914400" lvl="1" indent="-457200">
              <a:spcBef>
                <a:spcPts val="1200"/>
              </a:spcBef>
              <a:buFont typeface="Wingdings" panose="05000000000000000000" pitchFamily="2" charset="2"/>
              <a:buChar char="Ø"/>
            </a:pPr>
            <a:r>
              <a:rPr lang="en-US" sz="2800" dirty="0"/>
              <a:t>Rebalance strategy: sell losses and give gains.</a:t>
            </a:r>
          </a:p>
          <a:p>
            <a:pPr marL="914400" lvl="1" indent="-457200">
              <a:spcBef>
                <a:spcPts val="1200"/>
              </a:spcBef>
              <a:buFont typeface="Wingdings" panose="05000000000000000000" pitchFamily="2" charset="2"/>
              <a:buChar char="Ø"/>
            </a:pPr>
            <a:r>
              <a:rPr lang="en-US" sz="2800" dirty="0"/>
              <a:t>Bundle charitable gifts to receive charitable gift deductions.</a:t>
            </a:r>
          </a:p>
          <a:p>
            <a:pPr marL="914400" lvl="1" indent="-457200">
              <a:spcBef>
                <a:spcPts val="1200"/>
              </a:spcBef>
              <a:buFont typeface="Wingdings" panose="05000000000000000000" pitchFamily="2" charset="2"/>
              <a:buChar char="Ø"/>
            </a:pPr>
            <a:endParaRPr lang="en-US" sz="2800" dirty="0"/>
          </a:p>
        </p:txBody>
      </p:sp>
    </p:spTree>
    <p:extLst>
      <p:ext uri="{BB962C8B-B14F-4D97-AF65-F5344CB8AC3E}">
        <p14:creationId xmlns:p14="http://schemas.microsoft.com/office/powerpoint/2010/main" val="1089529179"/>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2185916" y="990176"/>
            <a:ext cx="8078583" cy="3785652"/>
          </a:xfrm>
          <a:prstGeom prst="rect">
            <a:avLst/>
          </a:prstGeom>
          <a:noFill/>
        </p:spPr>
        <p:txBody>
          <a:bodyPr wrap="square" rtlCol="0">
            <a:spAutoFit/>
          </a:bodyPr>
          <a:lstStyle/>
          <a:p>
            <a:pPr lvl="1">
              <a:spcBef>
                <a:spcPts val="1200"/>
              </a:spcBef>
            </a:pPr>
            <a:r>
              <a:rPr lang="en-US" sz="3200" b="1" dirty="0"/>
              <a:t>WHAT IS MY LEGACY?</a:t>
            </a:r>
            <a:endParaRPr lang="en-US" sz="3200" dirty="0">
              <a:solidFill>
                <a:srgbClr val="FF0000"/>
              </a:solidFill>
            </a:endParaRPr>
          </a:p>
          <a:p>
            <a:pPr marL="914400" lvl="1" indent="-457200">
              <a:spcBef>
                <a:spcPts val="1200"/>
              </a:spcBef>
              <a:buFont typeface="Wingdings" panose="05000000000000000000" pitchFamily="2" charset="2"/>
              <a:buChar char="Ø"/>
            </a:pPr>
            <a:r>
              <a:rPr lang="en-US" sz="2800" dirty="0"/>
              <a:t>How will my estate plan reflect my faith? </a:t>
            </a:r>
          </a:p>
          <a:p>
            <a:pPr marL="914400" lvl="1" indent="-457200">
              <a:spcBef>
                <a:spcPts val="1200"/>
              </a:spcBef>
              <a:buFont typeface="Wingdings" panose="05000000000000000000" pitchFamily="2" charset="2"/>
              <a:buChar char="Ø"/>
            </a:pPr>
            <a:r>
              <a:rPr lang="en-US" sz="2800" dirty="0"/>
              <a:t>How can I maximize my gifts to family and the organizations that bring meaning and purpose to my life?</a:t>
            </a:r>
          </a:p>
          <a:p>
            <a:pPr marL="914400" lvl="1" indent="-457200">
              <a:spcBef>
                <a:spcPts val="1200"/>
              </a:spcBef>
              <a:buFont typeface="Wingdings" panose="05000000000000000000" pitchFamily="2" charset="2"/>
              <a:buChar char="Ø"/>
            </a:pPr>
            <a:r>
              <a:rPr lang="en-US" sz="2800" dirty="0"/>
              <a:t>Express gratitude for life’s blessings.</a:t>
            </a:r>
          </a:p>
          <a:p>
            <a:pPr marL="914400" lvl="1" indent="-457200">
              <a:spcBef>
                <a:spcPts val="1200"/>
              </a:spcBef>
              <a:buFont typeface="Wingdings" panose="05000000000000000000" pitchFamily="2" charset="2"/>
              <a:buChar char="Ø"/>
            </a:pPr>
            <a:endParaRPr lang="en-US" sz="2800" dirty="0"/>
          </a:p>
        </p:txBody>
      </p:sp>
    </p:spTree>
    <p:extLst>
      <p:ext uri="{BB962C8B-B14F-4D97-AF65-F5344CB8AC3E}">
        <p14:creationId xmlns:p14="http://schemas.microsoft.com/office/powerpoint/2010/main" val="117277910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3094402" y="1776787"/>
            <a:ext cx="5587842" cy="3447098"/>
          </a:xfrm>
          <a:prstGeom prst="rect">
            <a:avLst/>
          </a:prstGeom>
          <a:noFill/>
        </p:spPr>
        <p:txBody>
          <a:bodyPr wrap="square" rtlCol="0">
            <a:spAutoFit/>
          </a:bodyPr>
          <a:lstStyle/>
          <a:p>
            <a:pPr marL="914400" lvl="1" indent="-457200">
              <a:spcBef>
                <a:spcPts val="1200"/>
              </a:spcBef>
              <a:buFont typeface="Wingdings" panose="05000000000000000000" pitchFamily="2" charset="2"/>
              <a:buChar char="Ø"/>
            </a:pPr>
            <a:r>
              <a:rPr lang="en-US" sz="2800" dirty="0"/>
              <a:t>Charitable IRA rollover </a:t>
            </a:r>
          </a:p>
          <a:p>
            <a:pPr marL="914400" lvl="1" indent="-457200">
              <a:spcBef>
                <a:spcPts val="1200"/>
              </a:spcBef>
              <a:buFont typeface="Wingdings" panose="05000000000000000000" pitchFamily="2" charset="2"/>
              <a:buChar char="Ø"/>
            </a:pPr>
            <a:r>
              <a:rPr lang="en-US" sz="2800" dirty="0"/>
              <a:t>Gifting appreciated securities</a:t>
            </a:r>
          </a:p>
          <a:p>
            <a:pPr marL="914400" lvl="1" indent="-457200">
              <a:spcBef>
                <a:spcPts val="1200"/>
              </a:spcBef>
              <a:buFont typeface="Wingdings" panose="05000000000000000000" pitchFamily="2" charset="2"/>
              <a:buChar char="Ø"/>
            </a:pPr>
            <a:r>
              <a:rPr lang="en-US" sz="2800" dirty="0"/>
              <a:t>Donor advised funds</a:t>
            </a:r>
          </a:p>
          <a:p>
            <a:pPr marL="914400" lvl="1" indent="-457200">
              <a:spcBef>
                <a:spcPts val="1200"/>
              </a:spcBef>
              <a:buFont typeface="Wingdings" panose="05000000000000000000" pitchFamily="2" charset="2"/>
              <a:buChar char="Ø"/>
            </a:pPr>
            <a:r>
              <a:rPr lang="en-US" sz="2800" dirty="0"/>
              <a:t>Split interest gifts</a:t>
            </a:r>
          </a:p>
          <a:p>
            <a:pPr marL="914400" lvl="1" indent="-457200">
              <a:spcBef>
                <a:spcPts val="1200"/>
              </a:spcBef>
              <a:buFont typeface="Wingdings" panose="05000000000000000000" pitchFamily="2" charset="2"/>
              <a:buChar char="Ø"/>
            </a:pPr>
            <a:endParaRPr lang="en-US" sz="2800" dirty="0"/>
          </a:p>
          <a:p>
            <a:pPr marL="914400" lvl="1" indent="-457200">
              <a:spcBef>
                <a:spcPts val="1200"/>
              </a:spcBef>
              <a:buFont typeface="Wingdings" panose="05000000000000000000" pitchFamily="2" charset="2"/>
              <a:buChar char="Ø"/>
            </a:pPr>
            <a:endParaRPr lang="en-US" sz="2800" dirty="0"/>
          </a:p>
        </p:txBody>
      </p:sp>
      <p:sp>
        <p:nvSpPr>
          <p:cNvPr id="2" name="TextBox 1">
            <a:extLst>
              <a:ext uri="{FF2B5EF4-FFF2-40B4-BE49-F238E27FC236}">
                <a16:creationId xmlns:a16="http://schemas.microsoft.com/office/drawing/2014/main" id="{89206FC5-B8A6-4A6A-BE92-16DD4D7F70E3}"/>
              </a:ext>
            </a:extLst>
          </p:cNvPr>
          <p:cNvSpPr txBox="1"/>
          <p:nvPr/>
        </p:nvSpPr>
        <p:spPr>
          <a:xfrm>
            <a:off x="3021645" y="795379"/>
            <a:ext cx="5186183" cy="584775"/>
          </a:xfrm>
          <a:prstGeom prst="rect">
            <a:avLst/>
          </a:prstGeom>
          <a:noFill/>
        </p:spPr>
        <p:txBody>
          <a:bodyPr wrap="square" rtlCol="0">
            <a:spAutoFit/>
          </a:bodyPr>
          <a:lstStyle/>
          <a:p>
            <a:pPr algn="ctr"/>
            <a:r>
              <a:rPr lang="en-US" sz="3200" dirty="0">
                <a:latin typeface="Segoe UI Semibold" panose="020B0702040204020203" pitchFamily="34" charset="0"/>
                <a:cs typeface="Segoe UI Semibold" panose="020B0702040204020203" pitchFamily="34" charset="0"/>
              </a:rPr>
              <a:t>HOW CAN I GIVE?</a:t>
            </a:r>
          </a:p>
        </p:txBody>
      </p:sp>
    </p:spTree>
    <p:extLst>
      <p:ext uri="{BB962C8B-B14F-4D97-AF65-F5344CB8AC3E}">
        <p14:creationId xmlns:p14="http://schemas.microsoft.com/office/powerpoint/2010/main" val="45625295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3"/>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1524000" y="720030"/>
            <a:ext cx="9143999" cy="584775"/>
          </a:xfrm>
          <a:prstGeom prst="rect">
            <a:avLst/>
          </a:prstGeom>
          <a:noFill/>
        </p:spPr>
        <p:txBody>
          <a:bodyPr wrap="square" rtlCol="0">
            <a:spAutoFit/>
          </a:bodyPr>
          <a:lstStyle/>
          <a:p>
            <a:pPr algn="ctr"/>
            <a:r>
              <a:rPr lang="en-US" sz="3200" dirty="0">
                <a:latin typeface="Segoe UI Semibold" panose="020B0702040204020203" pitchFamily="34" charset="0"/>
                <a:cs typeface="Segoe UI Semibold" panose="020B0702040204020203" pitchFamily="34" charset="0"/>
              </a:rPr>
              <a:t>CHARITABLE IRA ROLLOVER</a:t>
            </a:r>
          </a:p>
        </p:txBody>
      </p:sp>
      <p:pic>
        <p:nvPicPr>
          <p:cNvPr id="15" name="Picture 14">
            <a:extLst>
              <a:ext uri="{FF2B5EF4-FFF2-40B4-BE49-F238E27FC236}">
                <a16:creationId xmlns:a16="http://schemas.microsoft.com/office/drawing/2014/main" id="{B4103662-8F7F-4D2F-8A75-5D036FF43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182" y="1885243"/>
            <a:ext cx="3127106" cy="23543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a:extLst>
              <a:ext uri="{FF2B5EF4-FFF2-40B4-BE49-F238E27FC236}">
                <a16:creationId xmlns:a16="http://schemas.microsoft.com/office/drawing/2014/main" id="{7DD4E78A-2245-4D3A-86A9-47D50319D23D}"/>
              </a:ext>
            </a:extLst>
          </p:cNvPr>
          <p:cNvSpPr txBox="1"/>
          <p:nvPr/>
        </p:nvSpPr>
        <p:spPr>
          <a:xfrm>
            <a:off x="626533" y="4253960"/>
            <a:ext cx="3062617"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Bill has an $800,000 IRA</a:t>
            </a:r>
          </a:p>
          <a:p>
            <a:pPr marL="342900" indent="-342900">
              <a:buFont typeface="Arial" panose="020B0604020202020204" pitchFamily="34" charset="0"/>
              <a:buChar char="•"/>
            </a:pPr>
            <a:r>
              <a:rPr lang="en-US" sz="2000" dirty="0"/>
              <a:t>He is 74 years old</a:t>
            </a:r>
          </a:p>
          <a:p>
            <a:pPr marL="342900" indent="-342900">
              <a:buFont typeface="Arial" panose="020B0604020202020204" pitchFamily="34" charset="0"/>
              <a:buChar char="•"/>
            </a:pPr>
            <a:r>
              <a:rPr lang="en-US" sz="2000" dirty="0"/>
              <a:t>His RMD is $33,130.45</a:t>
            </a:r>
          </a:p>
          <a:p>
            <a:pPr marL="342900" indent="-342900">
              <a:buFont typeface="Arial" panose="020B0604020202020204" pitchFamily="34" charset="0"/>
              <a:buChar char="•"/>
            </a:pPr>
            <a:r>
              <a:rPr lang="en-US" sz="2000" dirty="0"/>
              <a:t>Bill &amp; Ruth plan to give $5,000 to church </a:t>
            </a:r>
          </a:p>
        </p:txBody>
      </p:sp>
      <p:sp>
        <p:nvSpPr>
          <p:cNvPr id="19" name="TextBox 18">
            <a:extLst>
              <a:ext uri="{FF2B5EF4-FFF2-40B4-BE49-F238E27FC236}">
                <a16:creationId xmlns:a16="http://schemas.microsoft.com/office/drawing/2014/main" id="{76638B2D-7029-4A48-BDAC-B8FAA55F4098}"/>
              </a:ext>
            </a:extLst>
          </p:cNvPr>
          <p:cNvSpPr txBox="1"/>
          <p:nvPr/>
        </p:nvSpPr>
        <p:spPr>
          <a:xfrm>
            <a:off x="4462670" y="4416290"/>
            <a:ext cx="282476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Bank sends IRA distribution of $5,000 directly to church</a:t>
            </a:r>
          </a:p>
          <a:p>
            <a:pPr marL="342900" indent="-342900">
              <a:buFont typeface="Arial" panose="020B0604020202020204" pitchFamily="34" charset="0"/>
              <a:buChar char="•"/>
            </a:pPr>
            <a:r>
              <a:rPr lang="en-US" sz="2000" dirty="0"/>
              <a:t>Taxable income is reduced by $5,000. </a:t>
            </a:r>
          </a:p>
          <a:p>
            <a:pPr algn="ctr"/>
            <a:endParaRPr lang="en-US" sz="2000" dirty="0"/>
          </a:p>
        </p:txBody>
      </p:sp>
      <p:sp>
        <p:nvSpPr>
          <p:cNvPr id="20" name="TextBox 19">
            <a:extLst>
              <a:ext uri="{FF2B5EF4-FFF2-40B4-BE49-F238E27FC236}">
                <a16:creationId xmlns:a16="http://schemas.microsoft.com/office/drawing/2014/main" id="{D4FCB949-DECE-4A68-9F4C-2CEE03E9D04A}"/>
              </a:ext>
            </a:extLst>
          </p:cNvPr>
          <p:cNvSpPr txBox="1"/>
          <p:nvPr/>
        </p:nvSpPr>
        <p:spPr>
          <a:xfrm>
            <a:off x="8161182" y="4409157"/>
            <a:ext cx="3127106"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Church receives $5,000    IRA Gift – TAX-FREE!</a:t>
            </a:r>
          </a:p>
          <a:p>
            <a:pPr marL="342900" indent="-342900">
              <a:buFont typeface="Arial" panose="020B0604020202020204" pitchFamily="34" charset="0"/>
              <a:buChar char="•"/>
            </a:pPr>
            <a:r>
              <a:rPr lang="en-US" sz="2000" dirty="0"/>
              <a:t>Bill and Ruth save $1,100 in taxes!</a:t>
            </a:r>
          </a:p>
        </p:txBody>
      </p:sp>
      <p:sp>
        <p:nvSpPr>
          <p:cNvPr id="2" name="Oval 1">
            <a:extLst>
              <a:ext uri="{FF2B5EF4-FFF2-40B4-BE49-F238E27FC236}">
                <a16:creationId xmlns:a16="http://schemas.microsoft.com/office/drawing/2014/main" id="{BB7CEBC3-EE7A-433F-A96F-98A997E3FE4F}"/>
              </a:ext>
            </a:extLst>
          </p:cNvPr>
          <p:cNvSpPr/>
          <p:nvPr/>
        </p:nvSpPr>
        <p:spPr>
          <a:xfrm>
            <a:off x="4462670" y="2136913"/>
            <a:ext cx="2701263" cy="2045549"/>
          </a:xfrm>
          <a:prstGeom prst="ellipse">
            <a:avLst/>
          </a:prstGeom>
          <a:gradFill>
            <a:gsLst>
              <a:gs pos="0">
                <a:schemeClr val="accent1">
                  <a:lumMod val="40000"/>
                  <a:lumOff val="60000"/>
                </a:schemeClr>
              </a:gs>
              <a:gs pos="87000">
                <a:schemeClr val="accent1">
                  <a:lumMod val="75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BANK OR IRA TRUSTEE</a:t>
            </a:r>
          </a:p>
        </p:txBody>
      </p:sp>
      <p:sp>
        <p:nvSpPr>
          <p:cNvPr id="21" name="AutoShape 12">
            <a:extLst>
              <a:ext uri="{FF2B5EF4-FFF2-40B4-BE49-F238E27FC236}">
                <a16:creationId xmlns:a16="http://schemas.microsoft.com/office/drawing/2014/main" id="{0977E150-44D6-41D7-A6FE-ABB6888EB787}"/>
              </a:ext>
            </a:extLst>
          </p:cNvPr>
          <p:cNvSpPr>
            <a:spLocks noChangeArrowheads="1"/>
          </p:cNvSpPr>
          <p:nvPr/>
        </p:nvSpPr>
        <p:spPr bwMode="auto">
          <a:xfrm>
            <a:off x="3689151" y="2839118"/>
            <a:ext cx="689795" cy="431529"/>
          </a:xfrm>
          <a:prstGeom prst="rightArrow">
            <a:avLst>
              <a:gd name="adj1" fmla="val 50000"/>
              <a:gd name="adj2" fmla="val 97203"/>
            </a:avLst>
          </a:prstGeom>
          <a:solidFill>
            <a:srgbClr val="A50021"/>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22" name="AutoShape 12">
            <a:extLst>
              <a:ext uri="{FF2B5EF4-FFF2-40B4-BE49-F238E27FC236}">
                <a16:creationId xmlns:a16="http://schemas.microsoft.com/office/drawing/2014/main" id="{28804981-7F45-4AB6-B2B1-04826DD87238}"/>
              </a:ext>
            </a:extLst>
          </p:cNvPr>
          <p:cNvSpPr>
            <a:spLocks noChangeArrowheads="1"/>
          </p:cNvSpPr>
          <p:nvPr/>
        </p:nvSpPr>
        <p:spPr bwMode="auto">
          <a:xfrm>
            <a:off x="7287433" y="2846670"/>
            <a:ext cx="689795" cy="431529"/>
          </a:xfrm>
          <a:prstGeom prst="rightArrow">
            <a:avLst>
              <a:gd name="adj1" fmla="val 50000"/>
              <a:gd name="adj2" fmla="val 97203"/>
            </a:avLst>
          </a:prstGeom>
          <a:solidFill>
            <a:srgbClr val="A50021"/>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pic>
        <p:nvPicPr>
          <p:cNvPr id="4" name="Picture 3" descr="A person and person hugging&#10;&#10;AI-generated content may be incorrect.">
            <a:extLst>
              <a:ext uri="{FF2B5EF4-FFF2-40B4-BE49-F238E27FC236}">
                <a16:creationId xmlns:a16="http://schemas.microsoft.com/office/drawing/2014/main" id="{9C3EE61D-49F7-1E9C-6570-F82861D87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04" y="2162028"/>
            <a:ext cx="2619375" cy="1743075"/>
          </a:xfrm>
          <a:prstGeom prst="rect">
            <a:avLst/>
          </a:prstGeom>
        </p:spPr>
      </p:pic>
    </p:spTree>
    <p:extLst>
      <p:ext uri="{BB962C8B-B14F-4D97-AF65-F5344CB8AC3E}">
        <p14:creationId xmlns:p14="http://schemas.microsoft.com/office/powerpoint/2010/main" val="352141117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3"/>
          <p:cNvSpPr>
            <a:spLocks noChangeArrowheads="1"/>
          </p:cNvSpPr>
          <p:nvPr/>
        </p:nvSpPr>
        <p:spPr bwMode="auto">
          <a:xfrm>
            <a:off x="1363857" y="1858982"/>
            <a:ext cx="2573329" cy="1814658"/>
          </a:xfrm>
          <a:prstGeom prst="octagon">
            <a:avLst>
              <a:gd name="adj" fmla="val 29125"/>
            </a:avLst>
          </a:prstGeom>
          <a:gradFill>
            <a:gsLst>
              <a:gs pos="0">
                <a:schemeClr val="accent4">
                  <a:lumMod val="20000"/>
                  <a:lumOff val="80000"/>
                </a:schemeClr>
              </a:gs>
              <a:gs pos="100000">
                <a:srgbClr val="D1A240">
                  <a:alpha val="75000"/>
                </a:srgbClr>
              </a:gs>
            </a:gsLst>
            <a:lin ang="2700000" scaled="1"/>
          </a:gradFill>
          <a:ln>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DONOR GIFTS: </a:t>
            </a:r>
          </a:p>
          <a:p>
            <a:pPr algn="ctr">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stock/mutual </a:t>
            </a:r>
          </a:p>
          <a:p>
            <a:pPr algn="ctr">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funds</a:t>
            </a:r>
          </a:p>
        </p:txBody>
      </p:sp>
      <p:sp>
        <p:nvSpPr>
          <p:cNvPr id="17" name="AutoShape 4"/>
          <p:cNvSpPr>
            <a:spLocks noChangeArrowheads="1"/>
          </p:cNvSpPr>
          <p:nvPr/>
        </p:nvSpPr>
        <p:spPr bwMode="auto">
          <a:xfrm>
            <a:off x="4443494" y="1858982"/>
            <a:ext cx="3210609" cy="1814659"/>
          </a:xfrm>
          <a:prstGeom prst="octagon">
            <a:avLst>
              <a:gd name="adj" fmla="val 29259"/>
            </a:avLst>
          </a:prstGeom>
          <a:gradFill flip="none" rotWithShape="1">
            <a:gsLst>
              <a:gs pos="0">
                <a:schemeClr val="accent2">
                  <a:lumMod val="20000"/>
                  <a:lumOff val="80000"/>
                </a:schemeClr>
              </a:gs>
              <a:gs pos="100000">
                <a:srgbClr val="B63D00">
                  <a:alpha val="75000"/>
                </a:srgbClr>
              </a:gs>
            </a:gsLst>
            <a:lin ang="2700000" scaled="1"/>
            <a:tileRect/>
          </a:gradFill>
          <a:ln w="38100">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wrap="none" lIns="0" tIns="0" rIns="0" bIns="0" anchor="ctr"/>
          <a:lstStyle/>
          <a:p>
            <a:pPr algn="ctr" eaLnBrk="0" hangingPunct="0">
              <a:lnSpc>
                <a:spcPts val="2500"/>
              </a:lnSpc>
              <a:defRPr/>
            </a:pPr>
            <a:endParaRPr lang="en-US" sz="2000" b="1" dirty="0">
              <a:solidFill>
                <a:schemeClr val="accent6">
                  <a:lumMod val="20000"/>
                  <a:lumOff val="80000"/>
                </a:schemeClr>
              </a:solidFill>
              <a:latin typeface="Arial" pitchFamily="34" charset="0"/>
              <a:cs typeface="Arial" pitchFamily="34" charset="0"/>
            </a:endParaRP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FOUNDATION:</a:t>
            </a:r>
          </a:p>
          <a:p>
            <a:pPr algn="ctr" eaLnBrk="0" hangingPunct="0">
              <a:lnSpc>
                <a:spcPts val="2500"/>
              </a:lnSpc>
              <a:spcBef>
                <a:spcPts val="600"/>
              </a:spcBef>
              <a:defRPr/>
            </a:pPr>
            <a:r>
              <a:rPr lang="en-US" sz="2400" dirty="0">
                <a:solidFill>
                  <a:schemeClr val="tx1"/>
                </a:solidFill>
                <a:latin typeface="Segoe UI Semibold" panose="020B0702040204020203" pitchFamily="34" charset="0"/>
                <a:cs typeface="Segoe UI Semibold" panose="020B0702040204020203" pitchFamily="34" charset="0"/>
              </a:rPr>
              <a:t>sells and distributes</a:t>
            </a: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proceeds</a:t>
            </a:r>
          </a:p>
          <a:p>
            <a:pPr algn="ctr" eaLnBrk="0" hangingPunct="0">
              <a:lnSpc>
                <a:spcPts val="2500"/>
              </a:lnSpc>
              <a:defRPr/>
            </a:pPr>
            <a:br>
              <a:rPr lang="en-US" sz="2000" b="1" dirty="0">
                <a:solidFill>
                  <a:schemeClr val="accent6">
                    <a:lumMod val="20000"/>
                    <a:lumOff val="80000"/>
                  </a:schemeClr>
                </a:solidFill>
                <a:latin typeface="Arial" pitchFamily="34" charset="0"/>
                <a:cs typeface="Arial" pitchFamily="34" charset="0"/>
              </a:rPr>
            </a:br>
            <a:endParaRPr lang="en-US" sz="2000" b="1" dirty="0">
              <a:solidFill>
                <a:schemeClr val="accent6">
                  <a:lumMod val="20000"/>
                  <a:lumOff val="80000"/>
                </a:schemeClr>
              </a:solidFill>
              <a:latin typeface="Arial" pitchFamily="34" charset="0"/>
              <a:cs typeface="Arial" pitchFamily="34" charset="0"/>
            </a:endParaRPr>
          </a:p>
        </p:txBody>
      </p:sp>
      <p:sp>
        <p:nvSpPr>
          <p:cNvPr id="18" name="AutoShape 12"/>
          <p:cNvSpPr>
            <a:spLocks noChangeArrowheads="1"/>
          </p:cNvSpPr>
          <p:nvPr/>
        </p:nvSpPr>
        <p:spPr bwMode="auto">
          <a:xfrm>
            <a:off x="3961740" y="2693334"/>
            <a:ext cx="457200" cy="228600"/>
          </a:xfrm>
          <a:prstGeom prst="rightArrow">
            <a:avLst>
              <a:gd name="adj1" fmla="val 50000"/>
              <a:gd name="adj2" fmla="val 97203"/>
            </a:avLst>
          </a:prstGeom>
          <a:solidFill>
            <a:srgbClr val="A50021"/>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19" name="AutoShape 4"/>
          <p:cNvSpPr>
            <a:spLocks noChangeArrowheads="1"/>
          </p:cNvSpPr>
          <p:nvPr/>
        </p:nvSpPr>
        <p:spPr bwMode="auto">
          <a:xfrm>
            <a:off x="7748507" y="3177127"/>
            <a:ext cx="3723909" cy="1958117"/>
          </a:xfrm>
          <a:prstGeom prst="octagon">
            <a:avLst>
              <a:gd name="adj" fmla="val 29259"/>
            </a:avLst>
          </a:prstGeom>
          <a:gradFill>
            <a:gsLst>
              <a:gs pos="0">
                <a:schemeClr val="bg1">
                  <a:lumMod val="95000"/>
                </a:schemeClr>
              </a:gs>
              <a:gs pos="100000">
                <a:schemeClr val="bg1">
                  <a:lumMod val="65000"/>
                </a:schemeClr>
              </a:gs>
            </a:gsLst>
            <a:lin ang="2700000" scaled="1"/>
          </a:gradFill>
          <a:ln w="38100">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wrap="none" lIns="0" tIns="0" rIns="0" bIns="0" anchor="ctr"/>
          <a:lstStyle/>
          <a:p>
            <a:pPr algn="ctr" eaLnBrk="0" hangingPunct="0">
              <a:lnSpc>
                <a:spcPts val="2500"/>
              </a:lnSpc>
              <a:spcAft>
                <a:spcPts val="600"/>
              </a:spcAft>
              <a:defRPr/>
            </a:pPr>
            <a:r>
              <a:rPr lang="en-US" sz="2400" dirty="0">
                <a:solidFill>
                  <a:schemeClr val="tx1"/>
                </a:solidFill>
                <a:latin typeface="Segoe UI Semibold" panose="020B0702040204020203" pitchFamily="34" charset="0"/>
                <a:cs typeface="Segoe UI Semibold" panose="020B0702040204020203" pitchFamily="34" charset="0"/>
              </a:rPr>
              <a:t>FOUNDATION: </a:t>
            </a: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sends gift</a:t>
            </a: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acknowledgement </a:t>
            </a: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letters</a:t>
            </a:r>
          </a:p>
        </p:txBody>
      </p:sp>
      <p:sp>
        <p:nvSpPr>
          <p:cNvPr id="20" name="AutoShape 12"/>
          <p:cNvSpPr>
            <a:spLocks noChangeArrowheads="1"/>
          </p:cNvSpPr>
          <p:nvPr/>
        </p:nvSpPr>
        <p:spPr bwMode="auto">
          <a:xfrm rot="2003745">
            <a:off x="7325797" y="3469170"/>
            <a:ext cx="418516" cy="228600"/>
          </a:xfrm>
          <a:prstGeom prst="rightArrow">
            <a:avLst>
              <a:gd name="adj1" fmla="val 50000"/>
              <a:gd name="adj2" fmla="val 97203"/>
            </a:avLst>
          </a:prstGeom>
          <a:solidFill>
            <a:srgbClr val="A50021"/>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21" name="AutoShape 12"/>
          <p:cNvSpPr>
            <a:spLocks noChangeArrowheads="1"/>
          </p:cNvSpPr>
          <p:nvPr/>
        </p:nvSpPr>
        <p:spPr bwMode="auto">
          <a:xfrm rot="5400000">
            <a:off x="5773154" y="3870428"/>
            <a:ext cx="493005" cy="338500"/>
          </a:xfrm>
          <a:prstGeom prst="rightArrow">
            <a:avLst>
              <a:gd name="adj1" fmla="val 50000"/>
              <a:gd name="adj2" fmla="val 97203"/>
            </a:avLst>
          </a:prstGeom>
          <a:solidFill>
            <a:srgbClr val="C00000"/>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23" name="TextBox 22"/>
          <p:cNvSpPr txBox="1"/>
          <p:nvPr/>
        </p:nvSpPr>
        <p:spPr>
          <a:xfrm>
            <a:off x="1524000" y="705585"/>
            <a:ext cx="9144000" cy="584775"/>
          </a:xfrm>
          <a:prstGeom prst="rect">
            <a:avLst/>
          </a:prstGeom>
          <a:noFill/>
        </p:spPr>
        <p:txBody>
          <a:bodyPr wrap="square" rtlCol="0" anchor="ctr">
            <a:spAutoFit/>
          </a:bodyPr>
          <a:lstStyle/>
          <a:p>
            <a:pPr algn="ctr"/>
            <a:r>
              <a:rPr lang="en-US" sz="3200" dirty="0">
                <a:latin typeface="Segoe UI Semibold" panose="020B0702040204020203" pitchFamily="34" charset="0"/>
                <a:cs typeface="Segoe UI Semibold" panose="020B0702040204020203" pitchFamily="34" charset="0"/>
              </a:rPr>
              <a:t>GIFTING APPRECIATED SECURITES</a:t>
            </a:r>
          </a:p>
        </p:txBody>
      </p:sp>
      <p:sp>
        <p:nvSpPr>
          <p:cNvPr id="24" name="AutoShape 4"/>
          <p:cNvSpPr>
            <a:spLocks noChangeArrowheads="1"/>
          </p:cNvSpPr>
          <p:nvPr/>
        </p:nvSpPr>
        <p:spPr bwMode="auto">
          <a:xfrm>
            <a:off x="4327432" y="4536231"/>
            <a:ext cx="3445244" cy="1704599"/>
          </a:xfrm>
          <a:prstGeom prst="ellipse">
            <a:avLst/>
          </a:prstGeom>
          <a:gradFill>
            <a:gsLst>
              <a:gs pos="18000">
                <a:schemeClr val="accent1">
                  <a:lumMod val="20000"/>
                  <a:lumOff val="80000"/>
                </a:schemeClr>
              </a:gs>
              <a:gs pos="99000">
                <a:srgbClr val="0070C0"/>
              </a:gs>
            </a:gsLst>
            <a:lin ang="2700000" scaled="1"/>
          </a:gradFill>
          <a:ln w="38100">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wrap="none" lIns="0" tIns="0" rIns="0" bIns="0" anchor="ctr"/>
          <a:lstStyle/>
          <a:p>
            <a:pPr algn="ctr" eaLnBrk="0" hangingPunct="0">
              <a:lnSpc>
                <a:spcPts val="2500"/>
              </a:lnSpc>
              <a:defRPr/>
            </a:pPr>
            <a:endParaRPr lang="en-US" sz="2000" b="1" dirty="0">
              <a:solidFill>
                <a:schemeClr val="bg1"/>
              </a:solidFill>
              <a:latin typeface="Arial" pitchFamily="34" charset="0"/>
              <a:cs typeface="Arial" pitchFamily="34" charset="0"/>
            </a:endParaRPr>
          </a:p>
          <a:p>
            <a:pPr lvl="1"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  CHURCH</a:t>
            </a:r>
          </a:p>
          <a:p>
            <a:pPr marL="800100" lvl="1" indent="-342900" eaLnBrk="0" hangingPunct="0">
              <a:lnSpc>
                <a:spcPts val="2500"/>
              </a:lnSpc>
              <a:buFont typeface="Arial" panose="020B0604020202020204" pitchFamily="34" charset="0"/>
              <a:buChar char="•"/>
              <a:defRPr/>
            </a:pPr>
            <a:endParaRPr lang="en-US" sz="2000" b="1" dirty="0">
              <a:solidFill>
                <a:schemeClr val="bg1"/>
              </a:solidFill>
              <a:latin typeface="Arial" pitchFamily="34" charset="0"/>
              <a:cs typeface="Arial" pitchFamily="34" charset="0"/>
            </a:endParaRPr>
          </a:p>
        </p:txBody>
      </p:sp>
      <p:sp>
        <p:nvSpPr>
          <p:cNvPr id="3" name="TextBox 2">
            <a:extLst>
              <a:ext uri="{FF2B5EF4-FFF2-40B4-BE49-F238E27FC236}">
                <a16:creationId xmlns:a16="http://schemas.microsoft.com/office/drawing/2014/main" id="{27AEB750-E143-4F84-8E37-87E959F0AB8C}"/>
              </a:ext>
            </a:extLst>
          </p:cNvPr>
          <p:cNvSpPr txBox="1"/>
          <p:nvPr/>
        </p:nvSpPr>
        <p:spPr>
          <a:xfrm>
            <a:off x="1126157" y="3936067"/>
            <a:ext cx="283558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donor gifts $50,000 of Apple stock with a $10,000 cost basis.  </a:t>
            </a:r>
          </a:p>
          <a:p>
            <a:pPr marL="285750" indent="-285750">
              <a:buFont typeface="Arial" panose="020B0604020202020204" pitchFamily="34" charset="0"/>
              <a:buChar char="•"/>
            </a:pPr>
            <a:r>
              <a:rPr lang="en-US" dirty="0"/>
              <a:t>Could save $6,000 capital gains tax.</a:t>
            </a:r>
          </a:p>
        </p:txBody>
      </p:sp>
    </p:spTree>
    <p:extLst>
      <p:ext uri="{BB962C8B-B14F-4D97-AF65-F5344CB8AC3E}">
        <p14:creationId xmlns:p14="http://schemas.microsoft.com/office/powerpoint/2010/main" val="137378662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763481" y="3994085"/>
            <a:ext cx="3761962" cy="770084"/>
          </a:xfrm>
          <a:prstGeom prst="rect">
            <a:avLst/>
          </a:prstGeom>
          <a:noFill/>
          <a:ln w="9525">
            <a:noFill/>
            <a:miter lim="800000"/>
            <a:headEnd/>
            <a:tailEnd/>
          </a:ln>
        </p:spPr>
        <p:txBody>
          <a:bodyPr wrap="square" lIns="92075" tIns="46038" rIns="92075" bIns="46038">
            <a:spAutoFit/>
          </a:bodyPr>
          <a:lstStyle/>
          <a:p>
            <a:pPr algn="ctr"/>
            <a:r>
              <a:rPr lang="en-US" sz="2200" b="1" dirty="0">
                <a:solidFill>
                  <a:schemeClr val="tx1">
                    <a:lumMod val="65000"/>
                    <a:lumOff val="35000"/>
                  </a:schemeClr>
                </a:solidFill>
              </a:rPr>
              <a:t>Donor/advisor makes </a:t>
            </a:r>
          </a:p>
          <a:p>
            <a:pPr algn="ctr"/>
            <a:r>
              <a:rPr lang="en-US" sz="2200" b="1" dirty="0">
                <a:solidFill>
                  <a:schemeClr val="tx1">
                    <a:lumMod val="65000"/>
                    <a:lumOff val="35000"/>
                  </a:schemeClr>
                </a:solidFill>
              </a:rPr>
              <a:t>grant recommendations</a:t>
            </a:r>
          </a:p>
        </p:txBody>
      </p:sp>
      <p:sp>
        <p:nvSpPr>
          <p:cNvPr id="16" name="AutoShape 13"/>
          <p:cNvSpPr>
            <a:spLocks noChangeArrowheads="1"/>
          </p:cNvSpPr>
          <p:nvPr/>
        </p:nvSpPr>
        <p:spPr bwMode="auto">
          <a:xfrm>
            <a:off x="1363857" y="1858982"/>
            <a:ext cx="2573329" cy="1814658"/>
          </a:xfrm>
          <a:prstGeom prst="octagon">
            <a:avLst>
              <a:gd name="adj" fmla="val 29125"/>
            </a:avLst>
          </a:prstGeom>
          <a:gradFill>
            <a:gsLst>
              <a:gs pos="0">
                <a:schemeClr val="accent4">
                  <a:lumMod val="20000"/>
                  <a:lumOff val="80000"/>
                </a:schemeClr>
              </a:gs>
              <a:gs pos="100000">
                <a:srgbClr val="D1A240">
                  <a:alpha val="75000"/>
                </a:srgbClr>
              </a:gs>
            </a:gsLst>
            <a:lin ang="2700000" scaled="1"/>
          </a:gradFill>
          <a:ln>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DONOR GIFTS:</a:t>
            </a:r>
          </a:p>
          <a:p>
            <a:pPr algn="ctr">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cash/stock/</a:t>
            </a:r>
          </a:p>
          <a:p>
            <a:pPr algn="ctr">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real estate</a:t>
            </a:r>
          </a:p>
        </p:txBody>
      </p:sp>
      <p:sp>
        <p:nvSpPr>
          <p:cNvPr id="17" name="AutoShape 4"/>
          <p:cNvSpPr>
            <a:spLocks noChangeArrowheads="1"/>
          </p:cNvSpPr>
          <p:nvPr/>
        </p:nvSpPr>
        <p:spPr bwMode="auto">
          <a:xfrm>
            <a:off x="4665673" y="1858982"/>
            <a:ext cx="2669405" cy="1814659"/>
          </a:xfrm>
          <a:prstGeom prst="octagon">
            <a:avLst>
              <a:gd name="adj" fmla="val 29259"/>
            </a:avLst>
          </a:prstGeom>
          <a:gradFill flip="none" rotWithShape="1">
            <a:gsLst>
              <a:gs pos="0">
                <a:schemeClr val="accent2">
                  <a:lumMod val="20000"/>
                  <a:lumOff val="80000"/>
                </a:schemeClr>
              </a:gs>
              <a:gs pos="100000">
                <a:srgbClr val="B63D00">
                  <a:alpha val="75000"/>
                </a:srgbClr>
              </a:gs>
            </a:gsLst>
            <a:lin ang="2700000" scaled="1"/>
            <a:tileRect/>
          </a:gradFill>
          <a:ln w="38100">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wrap="none" lIns="0" tIns="0" rIns="0" bIns="0" anchor="ctr"/>
          <a:lstStyle/>
          <a:p>
            <a:pPr algn="ctr" eaLnBrk="0" hangingPunct="0">
              <a:lnSpc>
                <a:spcPts val="2500"/>
              </a:lnSpc>
              <a:defRPr/>
            </a:pPr>
            <a:endParaRPr lang="en-US" sz="2000" b="1" dirty="0">
              <a:solidFill>
                <a:schemeClr val="accent6">
                  <a:lumMod val="20000"/>
                  <a:lumOff val="80000"/>
                </a:schemeClr>
              </a:solidFill>
              <a:latin typeface="Arial" pitchFamily="34" charset="0"/>
              <a:cs typeface="Arial" pitchFamily="34" charset="0"/>
            </a:endParaRP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FOUNDATION</a:t>
            </a: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DAF</a:t>
            </a:r>
            <a:br>
              <a:rPr lang="en-US" sz="2000" b="1" dirty="0">
                <a:solidFill>
                  <a:schemeClr val="accent6">
                    <a:lumMod val="20000"/>
                    <a:lumOff val="80000"/>
                  </a:schemeClr>
                </a:solidFill>
                <a:latin typeface="Arial" pitchFamily="34" charset="0"/>
                <a:cs typeface="Arial" pitchFamily="34" charset="0"/>
              </a:rPr>
            </a:br>
            <a:endParaRPr lang="en-US" sz="2000" b="1" dirty="0">
              <a:solidFill>
                <a:schemeClr val="accent6">
                  <a:lumMod val="20000"/>
                  <a:lumOff val="80000"/>
                </a:schemeClr>
              </a:solidFill>
              <a:latin typeface="Arial" pitchFamily="34" charset="0"/>
              <a:cs typeface="Arial" pitchFamily="34" charset="0"/>
            </a:endParaRPr>
          </a:p>
        </p:txBody>
      </p:sp>
      <p:sp>
        <p:nvSpPr>
          <p:cNvPr id="18" name="AutoShape 12"/>
          <p:cNvSpPr>
            <a:spLocks noChangeArrowheads="1"/>
          </p:cNvSpPr>
          <p:nvPr/>
        </p:nvSpPr>
        <p:spPr bwMode="auto">
          <a:xfrm>
            <a:off x="4068242" y="2788180"/>
            <a:ext cx="457200" cy="228600"/>
          </a:xfrm>
          <a:prstGeom prst="rightArrow">
            <a:avLst>
              <a:gd name="adj1" fmla="val 50000"/>
              <a:gd name="adj2" fmla="val 97203"/>
            </a:avLst>
          </a:prstGeom>
          <a:solidFill>
            <a:srgbClr val="A50021"/>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19" name="AutoShape 4"/>
          <p:cNvSpPr>
            <a:spLocks noChangeArrowheads="1"/>
          </p:cNvSpPr>
          <p:nvPr/>
        </p:nvSpPr>
        <p:spPr bwMode="auto">
          <a:xfrm>
            <a:off x="7760453" y="3162522"/>
            <a:ext cx="3382928" cy="1958117"/>
          </a:xfrm>
          <a:prstGeom prst="octagon">
            <a:avLst>
              <a:gd name="adj" fmla="val 29259"/>
            </a:avLst>
          </a:prstGeom>
          <a:gradFill>
            <a:gsLst>
              <a:gs pos="0">
                <a:schemeClr val="bg1">
                  <a:lumMod val="95000"/>
                </a:schemeClr>
              </a:gs>
              <a:gs pos="100000">
                <a:schemeClr val="bg1">
                  <a:lumMod val="65000"/>
                </a:schemeClr>
              </a:gs>
            </a:gsLst>
            <a:lin ang="2700000" scaled="1"/>
          </a:gradFill>
          <a:ln w="38100">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wrap="none" lIns="0" tIns="0" rIns="0" bIns="0" anchor="ctr"/>
          <a:lstStyle/>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Family and friends</a:t>
            </a: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make donations</a:t>
            </a:r>
            <a:endParaRPr lang="en-US" sz="2800" dirty="0">
              <a:solidFill>
                <a:schemeClr val="tx1"/>
              </a:solidFill>
              <a:latin typeface="Segoe UI Semibold" panose="020B0702040204020203" pitchFamily="34" charset="0"/>
              <a:cs typeface="Segoe UI Semibold" panose="020B0702040204020203" pitchFamily="34" charset="0"/>
            </a:endParaRPr>
          </a:p>
        </p:txBody>
      </p:sp>
      <p:sp>
        <p:nvSpPr>
          <p:cNvPr id="20" name="AutoShape 12"/>
          <p:cNvSpPr>
            <a:spLocks noChangeArrowheads="1"/>
          </p:cNvSpPr>
          <p:nvPr/>
        </p:nvSpPr>
        <p:spPr bwMode="auto">
          <a:xfrm rot="12301222">
            <a:off x="7122447" y="3460769"/>
            <a:ext cx="457200" cy="228600"/>
          </a:xfrm>
          <a:prstGeom prst="rightArrow">
            <a:avLst>
              <a:gd name="adj1" fmla="val 50000"/>
              <a:gd name="adj2" fmla="val 97203"/>
            </a:avLst>
          </a:prstGeom>
          <a:solidFill>
            <a:srgbClr val="A50021"/>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21" name="AutoShape 12"/>
          <p:cNvSpPr>
            <a:spLocks noChangeArrowheads="1"/>
          </p:cNvSpPr>
          <p:nvPr/>
        </p:nvSpPr>
        <p:spPr bwMode="auto">
          <a:xfrm rot="5400000">
            <a:off x="5773154" y="3870428"/>
            <a:ext cx="493005" cy="338500"/>
          </a:xfrm>
          <a:prstGeom prst="rightArrow">
            <a:avLst>
              <a:gd name="adj1" fmla="val 50000"/>
              <a:gd name="adj2" fmla="val 97203"/>
            </a:avLst>
          </a:prstGeom>
          <a:solidFill>
            <a:srgbClr val="C00000"/>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23" name="TextBox 22"/>
          <p:cNvSpPr txBox="1"/>
          <p:nvPr/>
        </p:nvSpPr>
        <p:spPr>
          <a:xfrm>
            <a:off x="1524000" y="754776"/>
            <a:ext cx="9144000" cy="584775"/>
          </a:xfrm>
          <a:prstGeom prst="rect">
            <a:avLst/>
          </a:prstGeom>
          <a:noFill/>
        </p:spPr>
        <p:txBody>
          <a:bodyPr wrap="square" rtlCol="0" anchor="ctr">
            <a:spAutoFit/>
          </a:bodyPr>
          <a:lstStyle/>
          <a:p>
            <a:pPr algn="ctr"/>
            <a:r>
              <a:rPr lang="en-US" sz="3200" dirty="0">
                <a:latin typeface="Segoe UI Semibold" panose="020B0702040204020203" pitchFamily="34" charset="0"/>
                <a:cs typeface="Segoe UI Semibold" panose="020B0702040204020203" pitchFamily="34" charset="0"/>
              </a:rPr>
              <a:t>THE DONOR ADVISED FUND (DAF)</a:t>
            </a:r>
          </a:p>
        </p:txBody>
      </p:sp>
      <p:sp>
        <p:nvSpPr>
          <p:cNvPr id="24" name="AutoShape 4"/>
          <p:cNvSpPr>
            <a:spLocks noChangeArrowheads="1"/>
          </p:cNvSpPr>
          <p:nvPr/>
        </p:nvSpPr>
        <p:spPr bwMode="auto">
          <a:xfrm>
            <a:off x="4470049" y="4405715"/>
            <a:ext cx="3438321" cy="1704599"/>
          </a:xfrm>
          <a:prstGeom prst="ellipse">
            <a:avLst/>
          </a:prstGeom>
          <a:gradFill>
            <a:gsLst>
              <a:gs pos="18000">
                <a:schemeClr val="accent1">
                  <a:lumMod val="20000"/>
                  <a:lumOff val="80000"/>
                </a:schemeClr>
              </a:gs>
              <a:gs pos="99000">
                <a:srgbClr val="0070C0"/>
              </a:gs>
            </a:gsLst>
            <a:lin ang="2700000" scaled="1"/>
          </a:gradFill>
          <a:ln w="38100">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wrap="none" lIns="0" tIns="0" rIns="0" bIns="0" anchor="ctr"/>
          <a:lstStyle/>
          <a:p>
            <a:pPr algn="ctr" eaLnBrk="0" hangingPunct="0">
              <a:lnSpc>
                <a:spcPts val="2500"/>
              </a:lnSpc>
              <a:defRPr/>
            </a:pPr>
            <a:endParaRPr lang="en-US" sz="2000" b="1" dirty="0">
              <a:solidFill>
                <a:schemeClr val="bg1"/>
              </a:solidFill>
              <a:latin typeface="Arial" pitchFamily="34" charset="0"/>
              <a:cs typeface="Arial" pitchFamily="34" charset="0"/>
            </a:endParaRPr>
          </a:p>
          <a:p>
            <a:pPr lvl="1"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  CHURCH</a:t>
            </a:r>
          </a:p>
          <a:p>
            <a:pPr marL="800100" lvl="1" indent="-342900" eaLnBrk="0" hangingPunct="0">
              <a:lnSpc>
                <a:spcPts val="2500"/>
              </a:lnSpc>
              <a:buFont typeface="Arial" panose="020B0604020202020204" pitchFamily="34" charset="0"/>
              <a:buChar char="•"/>
              <a:defRPr/>
            </a:pP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76800741"/>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4B83E-6254-AD90-4EA5-05802E843EC5}"/>
            </a:ext>
          </a:extLst>
        </p:cNvPr>
        <p:cNvGrpSpPr/>
        <p:nvPr/>
      </p:nvGrpSpPr>
      <p:grpSpPr>
        <a:xfrm>
          <a:off x="0" y="0"/>
          <a:ext cx="0" cy="0"/>
          <a:chOff x="0" y="0"/>
          <a:chExt cx="0" cy="0"/>
        </a:xfrm>
      </p:grpSpPr>
      <p:sp>
        <p:nvSpPr>
          <p:cNvPr id="15" name="Rectangle 11">
            <a:extLst>
              <a:ext uri="{FF2B5EF4-FFF2-40B4-BE49-F238E27FC236}">
                <a16:creationId xmlns:a16="http://schemas.microsoft.com/office/drawing/2014/main" id="{43BCCDA2-1278-6021-6EFD-4A34C2A00228}"/>
              </a:ext>
            </a:extLst>
          </p:cNvPr>
          <p:cNvSpPr>
            <a:spLocks noChangeArrowheads="1"/>
          </p:cNvSpPr>
          <p:nvPr/>
        </p:nvSpPr>
        <p:spPr bwMode="auto">
          <a:xfrm>
            <a:off x="916168" y="3992300"/>
            <a:ext cx="3553881" cy="770084"/>
          </a:xfrm>
          <a:prstGeom prst="rect">
            <a:avLst/>
          </a:prstGeom>
          <a:noFill/>
          <a:ln w="9525">
            <a:noFill/>
            <a:miter lim="800000"/>
            <a:headEnd/>
            <a:tailEnd/>
          </a:ln>
        </p:spPr>
        <p:txBody>
          <a:bodyPr wrap="square" lIns="92075" tIns="46038" rIns="92075" bIns="46038">
            <a:spAutoFit/>
          </a:bodyPr>
          <a:lstStyle/>
          <a:p>
            <a:pPr algn="ctr"/>
            <a:r>
              <a:rPr lang="en-US" sz="2200" b="1" dirty="0">
                <a:solidFill>
                  <a:schemeClr val="tx1">
                    <a:lumMod val="65000"/>
                    <a:lumOff val="35000"/>
                  </a:schemeClr>
                </a:solidFill>
              </a:rPr>
              <a:t>Income tax deduction</a:t>
            </a:r>
          </a:p>
          <a:p>
            <a:pPr algn="ctr"/>
            <a:r>
              <a:rPr lang="en-US" sz="2200" b="1" dirty="0">
                <a:solidFill>
                  <a:schemeClr val="tx1">
                    <a:lumMod val="65000"/>
                    <a:lumOff val="35000"/>
                  </a:schemeClr>
                </a:solidFill>
              </a:rPr>
              <a:t>Fixed payments</a:t>
            </a:r>
          </a:p>
        </p:txBody>
      </p:sp>
      <p:sp>
        <p:nvSpPr>
          <p:cNvPr id="16" name="AutoShape 13">
            <a:extLst>
              <a:ext uri="{FF2B5EF4-FFF2-40B4-BE49-F238E27FC236}">
                <a16:creationId xmlns:a16="http://schemas.microsoft.com/office/drawing/2014/main" id="{190C2EB5-E1AC-3B0E-4374-9D265B7DF4D6}"/>
              </a:ext>
            </a:extLst>
          </p:cNvPr>
          <p:cNvSpPr>
            <a:spLocks noChangeArrowheads="1"/>
          </p:cNvSpPr>
          <p:nvPr/>
        </p:nvSpPr>
        <p:spPr bwMode="auto">
          <a:xfrm>
            <a:off x="1363857" y="1858982"/>
            <a:ext cx="2573329" cy="1814658"/>
          </a:xfrm>
          <a:prstGeom prst="octagon">
            <a:avLst>
              <a:gd name="adj" fmla="val 29125"/>
            </a:avLst>
          </a:prstGeom>
          <a:gradFill>
            <a:gsLst>
              <a:gs pos="0">
                <a:schemeClr val="accent4">
                  <a:lumMod val="20000"/>
                  <a:lumOff val="80000"/>
                </a:schemeClr>
              </a:gs>
              <a:gs pos="100000">
                <a:srgbClr val="D1A240">
                  <a:alpha val="75000"/>
                </a:srgbClr>
              </a:gs>
            </a:gsLst>
            <a:lin ang="2700000" scaled="1"/>
          </a:gradFill>
          <a:ln>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DONOR GIFTS:</a:t>
            </a:r>
          </a:p>
          <a:p>
            <a:pPr algn="ctr">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cash/stock/</a:t>
            </a:r>
          </a:p>
          <a:p>
            <a:pPr algn="ctr">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real estate</a:t>
            </a:r>
          </a:p>
        </p:txBody>
      </p:sp>
      <p:sp>
        <p:nvSpPr>
          <p:cNvPr id="17" name="AutoShape 4">
            <a:extLst>
              <a:ext uri="{FF2B5EF4-FFF2-40B4-BE49-F238E27FC236}">
                <a16:creationId xmlns:a16="http://schemas.microsoft.com/office/drawing/2014/main" id="{D7564899-E423-3624-4048-C831692668F0}"/>
              </a:ext>
            </a:extLst>
          </p:cNvPr>
          <p:cNvSpPr>
            <a:spLocks noChangeArrowheads="1"/>
          </p:cNvSpPr>
          <p:nvPr/>
        </p:nvSpPr>
        <p:spPr bwMode="auto">
          <a:xfrm>
            <a:off x="4653604" y="1858982"/>
            <a:ext cx="2815600" cy="1843233"/>
          </a:xfrm>
          <a:prstGeom prst="octagon">
            <a:avLst>
              <a:gd name="adj" fmla="val 29259"/>
            </a:avLst>
          </a:prstGeom>
          <a:gradFill flip="none" rotWithShape="1">
            <a:gsLst>
              <a:gs pos="0">
                <a:schemeClr val="accent2">
                  <a:lumMod val="20000"/>
                  <a:lumOff val="80000"/>
                </a:schemeClr>
              </a:gs>
              <a:gs pos="100000">
                <a:srgbClr val="B63D00">
                  <a:alpha val="75000"/>
                </a:srgbClr>
              </a:gs>
            </a:gsLst>
            <a:lin ang="2700000" scaled="1"/>
            <a:tileRect/>
          </a:gradFill>
          <a:ln w="38100">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wrap="none" lIns="0" tIns="0" rIns="0" bIns="0" anchor="ctr"/>
          <a:lstStyle/>
          <a:p>
            <a:pPr algn="ctr" eaLnBrk="0" hangingPunct="0">
              <a:lnSpc>
                <a:spcPts val="2500"/>
              </a:lnSpc>
              <a:defRPr/>
            </a:pPr>
            <a:endParaRPr lang="en-US" sz="2000" b="1" dirty="0">
              <a:solidFill>
                <a:schemeClr val="accent6">
                  <a:lumMod val="20000"/>
                  <a:lumOff val="80000"/>
                </a:schemeClr>
              </a:solidFill>
              <a:latin typeface="Arial" pitchFamily="34" charset="0"/>
              <a:cs typeface="Arial" pitchFamily="34" charset="0"/>
            </a:endParaRP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FOUNDATION</a:t>
            </a:r>
          </a:p>
          <a:p>
            <a:pPr algn="ctr" eaLnBrk="0" hangingPunct="0">
              <a:lnSpc>
                <a:spcPts val="2500"/>
              </a:lnSpc>
              <a:defRPr/>
            </a:pPr>
            <a:r>
              <a:rPr lang="en-US" sz="2400" b="1" dirty="0">
                <a:solidFill>
                  <a:schemeClr val="tx1"/>
                </a:solidFill>
                <a:latin typeface="Segoe UI Semibold" panose="020B0702040204020203" pitchFamily="34" charset="0"/>
                <a:cs typeface="Segoe UI Semibold" panose="020B0702040204020203" pitchFamily="34" charset="0"/>
              </a:rPr>
              <a:t>CGA</a:t>
            </a:r>
            <a:br>
              <a:rPr lang="en-US" sz="2000" b="1" dirty="0">
                <a:solidFill>
                  <a:schemeClr val="accent6">
                    <a:lumMod val="20000"/>
                    <a:lumOff val="80000"/>
                  </a:schemeClr>
                </a:solidFill>
                <a:latin typeface="Arial" pitchFamily="34" charset="0"/>
                <a:cs typeface="Arial" pitchFamily="34" charset="0"/>
              </a:rPr>
            </a:br>
            <a:endParaRPr lang="en-US" sz="2000" b="1" dirty="0">
              <a:solidFill>
                <a:schemeClr val="accent6">
                  <a:lumMod val="20000"/>
                  <a:lumOff val="80000"/>
                </a:schemeClr>
              </a:solidFill>
              <a:latin typeface="Arial" pitchFamily="34" charset="0"/>
              <a:cs typeface="Arial" pitchFamily="34" charset="0"/>
            </a:endParaRPr>
          </a:p>
        </p:txBody>
      </p:sp>
      <p:sp>
        <p:nvSpPr>
          <p:cNvPr id="18" name="AutoShape 12">
            <a:extLst>
              <a:ext uri="{FF2B5EF4-FFF2-40B4-BE49-F238E27FC236}">
                <a16:creationId xmlns:a16="http://schemas.microsoft.com/office/drawing/2014/main" id="{3E407DA1-6034-E215-76D0-CEF3A383835F}"/>
              </a:ext>
            </a:extLst>
          </p:cNvPr>
          <p:cNvSpPr>
            <a:spLocks noChangeArrowheads="1"/>
          </p:cNvSpPr>
          <p:nvPr/>
        </p:nvSpPr>
        <p:spPr bwMode="auto">
          <a:xfrm>
            <a:off x="4068242" y="2788180"/>
            <a:ext cx="457200" cy="228600"/>
          </a:xfrm>
          <a:prstGeom prst="rightArrow">
            <a:avLst>
              <a:gd name="adj1" fmla="val 50000"/>
              <a:gd name="adj2" fmla="val 97203"/>
            </a:avLst>
          </a:prstGeom>
          <a:solidFill>
            <a:srgbClr val="A50021"/>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19" name="AutoShape 4">
            <a:extLst>
              <a:ext uri="{FF2B5EF4-FFF2-40B4-BE49-F238E27FC236}">
                <a16:creationId xmlns:a16="http://schemas.microsoft.com/office/drawing/2014/main" id="{D55A5A3A-BAD8-3D1C-0842-7C50A87EBB50}"/>
              </a:ext>
            </a:extLst>
          </p:cNvPr>
          <p:cNvSpPr>
            <a:spLocks noChangeArrowheads="1"/>
          </p:cNvSpPr>
          <p:nvPr/>
        </p:nvSpPr>
        <p:spPr bwMode="auto">
          <a:xfrm>
            <a:off x="7721952" y="3162522"/>
            <a:ext cx="3382928" cy="1958117"/>
          </a:xfrm>
          <a:prstGeom prst="octagon">
            <a:avLst>
              <a:gd name="adj" fmla="val 29259"/>
            </a:avLst>
          </a:prstGeom>
          <a:gradFill>
            <a:gsLst>
              <a:gs pos="0">
                <a:schemeClr val="bg1">
                  <a:lumMod val="95000"/>
                </a:schemeClr>
              </a:gs>
              <a:gs pos="100000">
                <a:schemeClr val="bg1">
                  <a:lumMod val="65000"/>
                </a:schemeClr>
              </a:gs>
            </a:gsLst>
            <a:lin ang="2700000" scaled="1"/>
          </a:gradFill>
          <a:ln w="38100">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wrap="none" lIns="0" tIns="0" rIns="0" bIns="0" anchor="ctr"/>
          <a:lstStyle/>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Fixed income payments</a:t>
            </a:r>
          </a:p>
          <a:p>
            <a:pPr algn="ctr" eaLnBrk="0" hangingPunct="0">
              <a:lnSpc>
                <a:spcPts val="2500"/>
              </a:lnSpc>
              <a:defRPr/>
            </a:pPr>
            <a:r>
              <a:rPr lang="en-US" sz="2400" dirty="0">
                <a:solidFill>
                  <a:schemeClr val="tx1"/>
                </a:solidFill>
                <a:latin typeface="Segoe UI Semibold" panose="020B0702040204020203" pitchFamily="34" charset="0"/>
                <a:cs typeface="Segoe UI Semibold" panose="020B0702040204020203" pitchFamily="34" charset="0"/>
              </a:rPr>
              <a:t>for one or two lives</a:t>
            </a:r>
          </a:p>
        </p:txBody>
      </p:sp>
      <p:sp>
        <p:nvSpPr>
          <p:cNvPr id="20" name="AutoShape 12">
            <a:extLst>
              <a:ext uri="{FF2B5EF4-FFF2-40B4-BE49-F238E27FC236}">
                <a16:creationId xmlns:a16="http://schemas.microsoft.com/office/drawing/2014/main" id="{4910A82B-D06B-0151-56AB-B16CF282E5DB}"/>
              </a:ext>
            </a:extLst>
          </p:cNvPr>
          <p:cNvSpPr>
            <a:spLocks noChangeArrowheads="1"/>
          </p:cNvSpPr>
          <p:nvPr/>
        </p:nvSpPr>
        <p:spPr bwMode="auto">
          <a:xfrm rot="1826615">
            <a:off x="7349407" y="3288703"/>
            <a:ext cx="457200" cy="228600"/>
          </a:xfrm>
          <a:prstGeom prst="rightArrow">
            <a:avLst>
              <a:gd name="adj1" fmla="val 50000"/>
              <a:gd name="adj2" fmla="val 97203"/>
            </a:avLst>
          </a:prstGeom>
          <a:solidFill>
            <a:srgbClr val="A50021"/>
          </a:solidFill>
          <a:ln w="6350">
            <a:solidFill>
              <a:srgbClr val="FF0000"/>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21" name="AutoShape 12">
            <a:extLst>
              <a:ext uri="{FF2B5EF4-FFF2-40B4-BE49-F238E27FC236}">
                <a16:creationId xmlns:a16="http://schemas.microsoft.com/office/drawing/2014/main" id="{C9D7D3C3-D34E-7EA7-5065-F236E9B64097}"/>
              </a:ext>
            </a:extLst>
          </p:cNvPr>
          <p:cNvSpPr>
            <a:spLocks noChangeArrowheads="1"/>
          </p:cNvSpPr>
          <p:nvPr/>
        </p:nvSpPr>
        <p:spPr bwMode="auto">
          <a:xfrm rot="5400000">
            <a:off x="5773154" y="3870428"/>
            <a:ext cx="493005" cy="338500"/>
          </a:xfrm>
          <a:prstGeom prst="rightArrow">
            <a:avLst>
              <a:gd name="adj1" fmla="val 50000"/>
              <a:gd name="adj2" fmla="val 97203"/>
            </a:avLst>
          </a:prstGeom>
          <a:solidFill>
            <a:srgbClr val="C00000"/>
          </a:solidFill>
          <a:ln w="6350">
            <a:solidFill>
              <a:schemeClr val="tx1"/>
            </a:solidFill>
            <a:miter lim="800000"/>
            <a:headEnd/>
            <a:tailEnd/>
          </a:ln>
          <a:effectLst>
            <a:outerShdw blurRad="50800" dist="38100" dir="2700000" sx="1000" sy="1000" algn="tl" rotWithShape="0">
              <a:prstClr val="black"/>
            </a:outerShdw>
          </a:effectLst>
        </p:spPr>
        <p:txBody>
          <a:bodyPr wrap="none" anchor="ctr"/>
          <a:lstStyle/>
          <a:p>
            <a:pPr eaLnBrk="0" hangingPunct="0">
              <a:defRPr/>
            </a:pPr>
            <a:endParaRPr lang="en-US" b="1" dirty="0">
              <a:latin typeface="Optima" pitchFamily="34" charset="0"/>
            </a:endParaRPr>
          </a:p>
        </p:txBody>
      </p:sp>
      <p:sp>
        <p:nvSpPr>
          <p:cNvPr id="23" name="TextBox 22">
            <a:extLst>
              <a:ext uri="{FF2B5EF4-FFF2-40B4-BE49-F238E27FC236}">
                <a16:creationId xmlns:a16="http://schemas.microsoft.com/office/drawing/2014/main" id="{594D3A67-5ED7-0E25-EFD7-2DE3EF447191}"/>
              </a:ext>
            </a:extLst>
          </p:cNvPr>
          <p:cNvSpPr txBox="1"/>
          <p:nvPr/>
        </p:nvSpPr>
        <p:spPr>
          <a:xfrm>
            <a:off x="1524000" y="754776"/>
            <a:ext cx="9144000" cy="584775"/>
          </a:xfrm>
          <a:prstGeom prst="rect">
            <a:avLst/>
          </a:prstGeom>
          <a:noFill/>
        </p:spPr>
        <p:txBody>
          <a:bodyPr wrap="square" rtlCol="0" anchor="ctr">
            <a:spAutoFit/>
          </a:bodyPr>
          <a:lstStyle/>
          <a:p>
            <a:pPr algn="ctr"/>
            <a:r>
              <a:rPr lang="en-US" sz="3200" dirty="0">
                <a:latin typeface="Segoe UI Semibold" panose="020B0702040204020203" pitchFamily="34" charset="0"/>
                <a:cs typeface="Segoe UI Semibold" panose="020B0702040204020203" pitchFamily="34" charset="0"/>
              </a:rPr>
              <a:t>CHARITABLE GIFT ANNUITY (CGA)</a:t>
            </a:r>
          </a:p>
        </p:txBody>
      </p:sp>
      <p:sp>
        <p:nvSpPr>
          <p:cNvPr id="24" name="AutoShape 4">
            <a:extLst>
              <a:ext uri="{FF2B5EF4-FFF2-40B4-BE49-F238E27FC236}">
                <a16:creationId xmlns:a16="http://schemas.microsoft.com/office/drawing/2014/main" id="{83BCEA37-BB23-97A9-A1AF-5031DBD34791}"/>
              </a:ext>
            </a:extLst>
          </p:cNvPr>
          <p:cNvSpPr>
            <a:spLocks noChangeArrowheads="1"/>
          </p:cNvSpPr>
          <p:nvPr/>
        </p:nvSpPr>
        <p:spPr bwMode="auto">
          <a:xfrm>
            <a:off x="4068243" y="4405715"/>
            <a:ext cx="3840128" cy="1704599"/>
          </a:xfrm>
          <a:prstGeom prst="ellipse">
            <a:avLst/>
          </a:prstGeom>
          <a:gradFill>
            <a:gsLst>
              <a:gs pos="18000">
                <a:schemeClr val="accent1">
                  <a:lumMod val="20000"/>
                  <a:lumOff val="80000"/>
                </a:schemeClr>
              </a:gs>
              <a:gs pos="99000">
                <a:srgbClr val="0070C0"/>
              </a:gs>
            </a:gsLst>
            <a:lin ang="2700000" scaled="1"/>
          </a:gradFill>
          <a:ln w="38100">
            <a:noFill/>
            <a:headEnd/>
            <a:tailEnd/>
          </a:ln>
          <a:effectLst>
            <a:outerShdw blurRad="127000" dist="50800" dir="5400000" rotWithShape="0">
              <a:srgbClr val="000000">
                <a:alpha val="50000"/>
              </a:srgbClr>
            </a:outerShdw>
          </a:effectLst>
          <a:scene3d>
            <a:camera prst="orthographicFront"/>
            <a:lightRig rig="threePt" dir="t"/>
          </a:scene3d>
          <a:sp3d>
            <a:bevelT/>
          </a:sp3d>
        </p:spPr>
        <p:style>
          <a:lnRef idx="1">
            <a:schemeClr val="accent1"/>
          </a:lnRef>
          <a:fillRef idx="1001">
            <a:schemeClr val="dk2"/>
          </a:fillRef>
          <a:effectRef idx="2">
            <a:schemeClr val="accent1"/>
          </a:effectRef>
          <a:fontRef idx="minor">
            <a:schemeClr val="lt1"/>
          </a:fontRef>
        </p:style>
        <p:txBody>
          <a:bodyPr wrap="none" lIns="0" tIns="0" rIns="0" bIns="0" anchor="ctr"/>
          <a:lstStyle/>
          <a:p>
            <a:pPr eaLnBrk="0" hangingPunct="0">
              <a:lnSpc>
                <a:spcPts val="2500"/>
              </a:lnSpc>
              <a:defRPr/>
            </a:pPr>
            <a:r>
              <a:rPr lang="en-US" sz="2000" dirty="0">
                <a:solidFill>
                  <a:schemeClr val="tx1"/>
                </a:solidFill>
                <a:latin typeface="Segoe UI Semibold" panose="020B0702040204020203" pitchFamily="34" charset="0"/>
                <a:cs typeface="Segoe UI Semibold" panose="020B0702040204020203" pitchFamily="34" charset="0"/>
              </a:rPr>
              <a:t> </a:t>
            </a:r>
          </a:p>
          <a:p>
            <a:pPr eaLnBrk="0" hangingPunct="0">
              <a:lnSpc>
                <a:spcPts val="2500"/>
              </a:lnSpc>
              <a:defRPr/>
            </a:pPr>
            <a:r>
              <a:rPr lang="en-US" sz="2000" dirty="0">
                <a:solidFill>
                  <a:schemeClr val="tx1"/>
                </a:solidFill>
                <a:latin typeface="Segoe UI Semibold" panose="020B0702040204020203" pitchFamily="34" charset="0"/>
                <a:cs typeface="Segoe UI Semibold" panose="020B0702040204020203" pitchFamily="34" charset="0"/>
              </a:rPr>
              <a:t>Donor Endowed Fund</a:t>
            </a:r>
          </a:p>
          <a:p>
            <a:pPr eaLnBrk="0" hangingPunct="0">
              <a:lnSpc>
                <a:spcPts val="2500"/>
              </a:lnSpc>
              <a:defRPr/>
            </a:pPr>
            <a:r>
              <a:rPr lang="en-US" sz="2000" dirty="0">
                <a:solidFill>
                  <a:schemeClr val="tx1"/>
                </a:solidFill>
                <a:latin typeface="Segoe UI Semibold" panose="020B0702040204020203" pitchFamily="34" charset="0"/>
                <a:cs typeface="Segoe UI Semibold" panose="020B0702040204020203" pitchFamily="34" charset="0"/>
              </a:rPr>
              <a:t>	     or</a:t>
            </a:r>
          </a:p>
          <a:p>
            <a:pPr eaLnBrk="0" hangingPunct="0">
              <a:lnSpc>
                <a:spcPts val="2500"/>
              </a:lnSpc>
              <a:defRPr/>
            </a:pPr>
            <a:r>
              <a:rPr lang="en-US" sz="2000" dirty="0">
                <a:solidFill>
                  <a:schemeClr val="tx1"/>
                </a:solidFill>
                <a:latin typeface="Segoe UI Semibold" panose="020B0702040204020203" pitchFamily="34" charset="0"/>
                <a:cs typeface="Segoe UI Semibold" panose="020B0702040204020203" pitchFamily="34" charset="0"/>
              </a:rPr>
              <a:t>             CHURCH</a:t>
            </a:r>
          </a:p>
          <a:p>
            <a:pPr eaLnBrk="0" hangingPunct="0">
              <a:lnSpc>
                <a:spcPts val="2500"/>
              </a:lnSpc>
              <a:defRPr/>
            </a:pPr>
            <a:endParaRPr lang="en-U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331098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8DE04-A34E-712B-3B3E-42205C4B28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02AF90E-7CB4-0FC8-1B29-328C355F6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a:extLst>
              <a:ext uri="{FF2B5EF4-FFF2-40B4-BE49-F238E27FC236}">
                <a16:creationId xmlns:a16="http://schemas.microsoft.com/office/drawing/2014/main" id="{AEDB181F-4FB8-DAC6-74F7-9F267EA1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a:extLst>
              <a:ext uri="{FF2B5EF4-FFF2-40B4-BE49-F238E27FC236}">
                <a16:creationId xmlns:a16="http://schemas.microsoft.com/office/drawing/2014/main" id="{FD5B534D-9FD3-B538-C18C-7F90B7907F3E}"/>
              </a:ext>
            </a:extLst>
          </p:cNvPr>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BE2DF2CB-DFE7-B56E-7D7B-CE6B240E9DDC}"/>
              </a:ext>
            </a:extLst>
          </p:cNvPr>
          <p:cNvSpPr txBox="1"/>
          <p:nvPr/>
        </p:nvSpPr>
        <p:spPr>
          <a:xfrm>
            <a:off x="419386" y="790544"/>
            <a:ext cx="11213432" cy="5291962"/>
          </a:xfrm>
          <a:prstGeom prst="rect">
            <a:avLst/>
          </a:prstGeom>
          <a:noFill/>
        </p:spPr>
        <p:txBody>
          <a:bodyPr wrap="square" rtlCol="0">
            <a:spAutoFit/>
          </a:bodyPr>
          <a:lstStyle/>
          <a:p>
            <a:pPr lvl="1" algn="ctr">
              <a:buClr>
                <a:srgbClr val="A50021"/>
              </a:buClr>
              <a:defRPr/>
            </a:pPr>
            <a:r>
              <a:rPr kumimoji="0" lang="en-US" sz="3200" b="1" i="1" u="none" strike="noStrike" kern="1200" cap="all" spc="0" normalizeH="0" noProof="0" dirty="0">
                <a:ln>
                  <a:noFill/>
                </a:ln>
                <a:solidFill>
                  <a:prstClr val="black"/>
                </a:solidFill>
                <a:effectLst/>
                <a:uLnTx/>
                <a:uFillTx/>
                <a:latin typeface="Calibri" panose="020F0502020204030204"/>
                <a:ea typeface="+mn-ea"/>
                <a:cs typeface="+mn-cs"/>
              </a:rPr>
              <a:t>Joyfully Giving Generous Gratitude</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1" algn="ctr">
              <a:buClr>
                <a:srgbClr val="A50021"/>
              </a:buClr>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Thanking Those Who Give </a:t>
            </a:r>
            <a:endPar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200"/>
              </a:spcBef>
              <a:buClr>
                <a:srgbClr val="A50021"/>
              </a:buClr>
              <a:defRPr/>
            </a:pPr>
            <a:r>
              <a:rPr lang="en-US" sz="2400" dirty="0">
                <a:solidFill>
                  <a:prstClr val="black"/>
                </a:solidFill>
              </a:rPr>
              <a:t>                                                 With Cesie Delve Scheuermann</a:t>
            </a:r>
          </a:p>
          <a:p>
            <a:pPr lvl="1" algn="ctr">
              <a:spcBef>
                <a:spcPts val="1200"/>
              </a:spcBef>
              <a:buClr>
                <a:srgbClr val="A50021"/>
              </a:buClr>
              <a:defRPr/>
            </a:pPr>
            <a:endParaRPr lang="en-US" sz="700" dirty="0">
              <a:solidFill>
                <a:prstClr val="black"/>
              </a:solidFill>
            </a:endParaRPr>
          </a:p>
          <a:p>
            <a:pPr lvl="1">
              <a:spcBef>
                <a:spcPts val="1200"/>
              </a:spcBef>
              <a:buClr>
                <a:srgbClr val="A50021"/>
              </a:buClr>
              <a:defRPr/>
            </a:pPr>
            <a:r>
              <a:rPr lang="en-US" sz="2400" b="1" dirty="0">
                <a:solidFill>
                  <a:prstClr val="black"/>
                </a:solidFill>
              </a:rPr>
              <a:t>Nov 19</a:t>
            </a:r>
            <a:r>
              <a:rPr lang="en-US" sz="2400" b="1" baseline="30000" dirty="0">
                <a:solidFill>
                  <a:prstClr val="black"/>
                </a:solidFill>
              </a:rPr>
              <a:t>th</a:t>
            </a:r>
            <a:r>
              <a:rPr lang="en-US" sz="2400" b="1" dirty="0">
                <a:solidFill>
                  <a:prstClr val="black"/>
                </a:solidFill>
              </a:rPr>
              <a:t> at 12:30 and 20</a:t>
            </a:r>
            <a:r>
              <a:rPr lang="en-US" sz="2400" b="1" baseline="30000" dirty="0">
                <a:solidFill>
                  <a:prstClr val="black"/>
                </a:solidFill>
              </a:rPr>
              <a:t>th</a:t>
            </a:r>
            <a:r>
              <a:rPr lang="en-US" sz="2400" b="1" dirty="0">
                <a:solidFill>
                  <a:prstClr val="black"/>
                </a:solidFill>
              </a:rPr>
              <a:t> at 7:00pm</a:t>
            </a:r>
            <a:r>
              <a:rPr lang="en-US" sz="2400" dirty="0">
                <a:solidFill>
                  <a:prstClr val="black"/>
                </a:solidFill>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0" lvl="3" indent="-342900">
              <a:lnSpc>
                <a:spcPct val="115000"/>
              </a:lnSpc>
              <a:spcAft>
                <a:spcPts val="800"/>
              </a:spcAft>
              <a:buFont typeface="Times New Roman" panose="02020603050405020304" pitchFamily="18" charset="0"/>
              <a:buChar char="-"/>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Why thanking is important</a:t>
            </a:r>
          </a:p>
          <a:p>
            <a:pPr marL="1714500" lvl="3" indent="-342900">
              <a:lnSpc>
                <a:spcPct val="115000"/>
              </a:lnSpc>
              <a:spcAft>
                <a:spcPts val="800"/>
              </a:spcAft>
              <a:buFont typeface="Times New Roman" panose="02020603050405020304" pitchFamily="18" charset="0"/>
              <a:buChar char="-"/>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How to write a great thank you letter</a:t>
            </a:r>
          </a:p>
          <a:p>
            <a:pPr marL="1714500" lvl="3" indent="-342900">
              <a:lnSpc>
                <a:spcPct val="115000"/>
              </a:lnSpc>
              <a:spcAft>
                <a:spcPts val="800"/>
              </a:spcAft>
              <a:buFont typeface="Times New Roman" panose="02020603050405020304" pitchFamily="18" charset="0"/>
              <a:buChar char="-"/>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Other ways to thank members of your congregation</a:t>
            </a:r>
          </a:p>
          <a:p>
            <a:pPr marL="0" marR="0">
              <a:lnSpc>
                <a:spcPct val="115000"/>
              </a:lnSpc>
              <a:spcAft>
                <a:spcPts val="800"/>
              </a:spcAft>
              <a:buNone/>
            </a:pPr>
            <a:endParaRPr lang="en-US" sz="7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000" i="1" kern="100" dirty="0">
                <a:effectLst/>
                <a:latin typeface="Aptos" panose="020B0004020202020204" pitchFamily="34" charset="0"/>
                <a:ea typeface="Aptos" panose="020B0004020202020204" pitchFamily="34" charset="0"/>
                <a:cs typeface="Times New Roman" panose="02020603050405020304" pitchFamily="18" charset="0"/>
              </a:rPr>
              <a:t>Cesie Delve Scheuermann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has loved learning about ways to thank people who give. She’s been writing the stewardship blog “Inspiring Generosity” for more than ten years. She is the Stewardship Consultant for the OR-ID Annual Conference (where she also served as the Conference Lay Leader). In addition, she is a Senior Ministry Strategist for Horizons Stewardship.</a:t>
            </a:r>
          </a:p>
        </p:txBody>
      </p:sp>
      <p:pic>
        <p:nvPicPr>
          <p:cNvPr id="2" name="Picture 1">
            <a:extLst>
              <a:ext uri="{FF2B5EF4-FFF2-40B4-BE49-F238E27FC236}">
                <a16:creationId xmlns:a16="http://schemas.microsoft.com/office/drawing/2014/main" id="{587E06A7-DF4D-F20E-D2A1-2EB071574D10}"/>
              </a:ext>
            </a:extLst>
          </p:cNvPr>
          <p:cNvPicPr>
            <a:picLocks noChangeAspect="1"/>
          </p:cNvPicPr>
          <p:nvPr/>
        </p:nvPicPr>
        <p:blipFill>
          <a:blip r:embed="rId5"/>
          <a:stretch>
            <a:fillRect/>
          </a:stretch>
        </p:blipFill>
        <p:spPr>
          <a:xfrm>
            <a:off x="8862116" y="2317805"/>
            <a:ext cx="1709630" cy="2031602"/>
          </a:xfrm>
          <a:prstGeom prst="rect">
            <a:avLst/>
          </a:prstGeom>
        </p:spPr>
      </p:pic>
    </p:spTree>
    <p:extLst>
      <p:ext uri="{BB962C8B-B14F-4D97-AF65-F5344CB8AC3E}">
        <p14:creationId xmlns:p14="http://schemas.microsoft.com/office/powerpoint/2010/main" val="26354396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2080592" y="2302555"/>
            <a:ext cx="7588940" cy="1877437"/>
          </a:xfrm>
          <a:prstGeom prst="rect">
            <a:avLst/>
          </a:prstGeom>
          <a:noFill/>
        </p:spPr>
        <p:txBody>
          <a:bodyPr wrap="square" rtlCol="0">
            <a:spAutoFit/>
          </a:bodyPr>
          <a:lstStyle/>
          <a:p>
            <a:pPr marL="971550" lvl="1" indent="-514350">
              <a:spcBef>
                <a:spcPts val="1200"/>
              </a:spcBef>
              <a:buFont typeface="+mj-lt"/>
              <a:buAutoNum type="arabicPeriod"/>
            </a:pPr>
            <a:r>
              <a:rPr lang="en-US" sz="3200" dirty="0"/>
              <a:t>For the Church</a:t>
            </a:r>
          </a:p>
          <a:p>
            <a:pPr marL="971550" lvl="1" indent="-514350">
              <a:spcBef>
                <a:spcPts val="1200"/>
              </a:spcBef>
              <a:buFont typeface="+mj-lt"/>
              <a:buAutoNum type="arabicPeriod"/>
            </a:pPr>
            <a:endParaRPr lang="en-US" sz="3200" dirty="0"/>
          </a:p>
          <a:p>
            <a:pPr marL="971550" lvl="1" indent="-514350">
              <a:spcBef>
                <a:spcPts val="1200"/>
              </a:spcBef>
              <a:buFont typeface="+mj-lt"/>
              <a:buAutoNum type="arabicPeriod"/>
            </a:pPr>
            <a:r>
              <a:rPr lang="en-US" sz="3200" dirty="0"/>
              <a:t>For the Individual &amp; Family</a:t>
            </a:r>
          </a:p>
        </p:txBody>
      </p:sp>
      <p:sp>
        <p:nvSpPr>
          <p:cNvPr id="2" name="TextBox 1">
            <a:extLst>
              <a:ext uri="{FF2B5EF4-FFF2-40B4-BE49-F238E27FC236}">
                <a16:creationId xmlns:a16="http://schemas.microsoft.com/office/drawing/2014/main" id="{89206FC5-B8A6-4A6A-BE92-16DD4D7F70E3}"/>
              </a:ext>
            </a:extLst>
          </p:cNvPr>
          <p:cNvSpPr txBox="1"/>
          <p:nvPr/>
        </p:nvSpPr>
        <p:spPr>
          <a:xfrm>
            <a:off x="1308520" y="1066504"/>
            <a:ext cx="6042432" cy="707886"/>
          </a:xfrm>
          <a:prstGeom prst="rect">
            <a:avLst/>
          </a:prstGeom>
          <a:noFill/>
        </p:spPr>
        <p:txBody>
          <a:bodyPr wrap="square" rtlCol="0">
            <a:spAutoFit/>
          </a:bodyPr>
          <a:lstStyle/>
          <a:p>
            <a:r>
              <a:rPr lang="en-US" sz="4000" dirty="0">
                <a:solidFill>
                  <a:srgbClr val="A50021"/>
                </a:solidFill>
                <a:latin typeface="Segoe UI Semibold" panose="020B0702040204020203" pitchFamily="34" charset="0"/>
                <a:cs typeface="Segoe UI Semibold" panose="020B0702040204020203" pitchFamily="34" charset="0"/>
              </a:rPr>
              <a:t>         </a:t>
            </a:r>
            <a:r>
              <a:rPr lang="en-US" sz="3600" dirty="0">
                <a:latin typeface="Segoe UI Semibold" panose="020B0702040204020203" pitchFamily="34" charset="0"/>
                <a:cs typeface="Segoe UI Semibold" panose="020B0702040204020203" pitchFamily="34" charset="0"/>
              </a:rPr>
              <a:t>Agenda  </a:t>
            </a:r>
          </a:p>
        </p:txBody>
      </p:sp>
    </p:spTree>
    <p:extLst>
      <p:ext uri="{BB962C8B-B14F-4D97-AF65-F5344CB8AC3E}">
        <p14:creationId xmlns:p14="http://schemas.microsoft.com/office/powerpoint/2010/main" val="157950665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294055" y="2396690"/>
            <a:ext cx="7603889" cy="1815882"/>
          </a:xfrm>
          <a:prstGeom prst="rect">
            <a:avLst/>
          </a:prstGeom>
          <a:noFill/>
        </p:spPr>
        <p:txBody>
          <a:bodyPr wrap="square" rtlCol="0">
            <a:spAutoFit/>
          </a:bodyPr>
          <a:lstStyle/>
          <a:p>
            <a:r>
              <a:rPr lang="en-US" sz="2800" i="1" dirty="0">
                <a:latin typeface="Segoe UI Semibold" panose="020B0702040204020203" pitchFamily="34" charset="0"/>
                <a:cs typeface="Segoe UI Semibold" panose="020B0702040204020203" pitchFamily="34" charset="0"/>
              </a:rPr>
              <a:t>Promote year-end giving</a:t>
            </a:r>
          </a:p>
          <a:p>
            <a:r>
              <a:rPr lang="en-US" sz="2800" i="1" dirty="0">
                <a:latin typeface="Segoe UI Semibold" panose="020B0702040204020203" pitchFamily="34" charset="0"/>
                <a:cs typeface="Segoe UI Semibold" panose="020B0702040204020203" pitchFamily="34" charset="0"/>
              </a:rPr>
              <a:t>Tell the ministry stories</a:t>
            </a:r>
          </a:p>
          <a:p>
            <a:r>
              <a:rPr lang="en-US" sz="2800" i="1" dirty="0">
                <a:latin typeface="Segoe UI Semibold" panose="020B0702040204020203" pitchFamily="34" charset="0"/>
                <a:cs typeface="Segoe UI Semibold" panose="020B0702040204020203" pitchFamily="34" charset="0"/>
              </a:rPr>
              <a:t>Celebrate the successes </a:t>
            </a:r>
          </a:p>
          <a:p>
            <a:r>
              <a:rPr lang="en-US" sz="2800" i="1" dirty="0">
                <a:latin typeface="Segoe UI Semibold" panose="020B0702040204020203" pitchFamily="34" charset="0"/>
                <a:cs typeface="Segoe UI Semibold" panose="020B0702040204020203" pitchFamily="34" charset="0"/>
              </a:rPr>
              <a:t>Say “THANK YOU” in creative ways</a:t>
            </a:r>
          </a:p>
        </p:txBody>
      </p:sp>
      <p:sp>
        <p:nvSpPr>
          <p:cNvPr id="2" name="TextBox 1">
            <a:extLst>
              <a:ext uri="{FF2B5EF4-FFF2-40B4-BE49-F238E27FC236}">
                <a16:creationId xmlns:a16="http://schemas.microsoft.com/office/drawing/2014/main" id="{89206FC5-B8A6-4A6A-BE92-16DD4D7F70E3}"/>
              </a:ext>
            </a:extLst>
          </p:cNvPr>
          <p:cNvSpPr txBox="1"/>
          <p:nvPr/>
        </p:nvSpPr>
        <p:spPr>
          <a:xfrm>
            <a:off x="1030762" y="1420447"/>
            <a:ext cx="5986056" cy="707886"/>
          </a:xfrm>
          <a:prstGeom prst="rect">
            <a:avLst/>
          </a:prstGeom>
          <a:noFill/>
        </p:spPr>
        <p:txBody>
          <a:bodyPr wrap="square" rtlCol="0">
            <a:spAutoFit/>
          </a:bodyPr>
          <a:lstStyle/>
          <a:p>
            <a:pPr algn="ctr"/>
            <a:r>
              <a:rPr lang="en-US" sz="4000" dirty="0">
                <a:solidFill>
                  <a:srgbClr val="A50021"/>
                </a:solidFill>
                <a:latin typeface="Segoe UI Semibold" panose="020B0702040204020203" pitchFamily="34" charset="0"/>
                <a:cs typeface="Segoe UI Semibold" panose="020B0702040204020203" pitchFamily="34" charset="0"/>
              </a:rPr>
              <a:t>   </a:t>
            </a:r>
            <a:r>
              <a:rPr lang="en-US" sz="3600" dirty="0">
                <a:solidFill>
                  <a:srgbClr val="A50021"/>
                </a:solidFill>
                <a:latin typeface="Segoe UI Semibold" panose="020B0702040204020203" pitchFamily="34" charset="0"/>
                <a:cs typeface="Segoe UI Semibold" panose="020B0702040204020203" pitchFamily="34" charset="0"/>
              </a:rPr>
              <a:t>FOR THE CHURCH</a:t>
            </a:r>
            <a:endParaRPr lang="en-US" sz="4000" dirty="0">
              <a:solidFill>
                <a:srgbClr val="A5002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94035459"/>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1849120" y="1205034"/>
            <a:ext cx="8493760" cy="3785652"/>
          </a:xfrm>
          <a:prstGeom prst="rect">
            <a:avLst/>
          </a:prstGeom>
          <a:noFill/>
        </p:spPr>
        <p:txBody>
          <a:bodyPr wrap="square" rtlCol="0">
            <a:spAutoFit/>
          </a:bodyPr>
          <a:lstStyle/>
          <a:p>
            <a:pPr lvl="1">
              <a:spcBef>
                <a:spcPts val="1200"/>
              </a:spcBef>
            </a:pPr>
            <a:r>
              <a:rPr lang="en-US" sz="3200" b="1" dirty="0"/>
              <a:t>PROMOTE YEAR-END GIVING</a:t>
            </a:r>
          </a:p>
          <a:p>
            <a:pPr marL="914400" lvl="1" indent="-457200">
              <a:spcBef>
                <a:spcPts val="1200"/>
              </a:spcBef>
              <a:buClr>
                <a:srgbClr val="A50021"/>
              </a:buClr>
              <a:buFont typeface="Wingdings" panose="05000000000000000000" pitchFamily="2" charset="2"/>
              <a:buChar char="Ø"/>
            </a:pPr>
            <a:r>
              <a:rPr lang="en-US" sz="2800" dirty="0"/>
              <a:t>Make this part of your year-round strategy.</a:t>
            </a:r>
          </a:p>
          <a:p>
            <a:pPr marL="914400" lvl="1" indent="-457200">
              <a:spcBef>
                <a:spcPts val="1200"/>
              </a:spcBef>
              <a:buClr>
                <a:srgbClr val="A50021"/>
              </a:buClr>
              <a:buFont typeface="Wingdings" panose="05000000000000000000" pitchFamily="2" charset="2"/>
              <a:buChar char="Ø"/>
            </a:pPr>
            <a:r>
              <a:rPr lang="en-US" sz="2800" dirty="0"/>
              <a:t>Tie it to mission, a special project, or a current need.</a:t>
            </a:r>
          </a:p>
          <a:p>
            <a:pPr marL="914400" lvl="1" indent="-457200">
              <a:spcBef>
                <a:spcPts val="1200"/>
              </a:spcBef>
              <a:buClr>
                <a:srgbClr val="A50021"/>
              </a:buClr>
              <a:buFont typeface="Wingdings" panose="05000000000000000000" pitchFamily="2" charset="2"/>
              <a:buChar char="Ø"/>
            </a:pPr>
            <a:r>
              <a:rPr lang="en-US" sz="2800" dirty="0"/>
              <a:t>Adjust the message for economic opportunities or constraints. </a:t>
            </a:r>
          </a:p>
          <a:p>
            <a:pPr marL="914400" lvl="1" indent="-457200">
              <a:spcBef>
                <a:spcPts val="1200"/>
              </a:spcBef>
              <a:buFont typeface="Wingdings" panose="05000000000000000000" pitchFamily="2" charset="2"/>
              <a:buChar char="Ø"/>
            </a:pPr>
            <a:endParaRPr lang="en-US" sz="2800" dirty="0"/>
          </a:p>
        </p:txBody>
      </p:sp>
    </p:spTree>
    <p:extLst>
      <p:ext uri="{BB962C8B-B14F-4D97-AF65-F5344CB8AC3E}">
        <p14:creationId xmlns:p14="http://schemas.microsoft.com/office/powerpoint/2010/main" val="2641915893"/>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2246430" y="1018801"/>
            <a:ext cx="8493760" cy="3508653"/>
          </a:xfrm>
          <a:prstGeom prst="rect">
            <a:avLst/>
          </a:prstGeom>
          <a:noFill/>
        </p:spPr>
        <p:txBody>
          <a:bodyPr wrap="square" rtlCol="0">
            <a:spAutoFit/>
          </a:bodyPr>
          <a:lstStyle/>
          <a:p>
            <a:pPr lvl="1">
              <a:spcBef>
                <a:spcPts val="1200"/>
              </a:spcBef>
            </a:pPr>
            <a:r>
              <a:rPr lang="en-US" sz="3200" b="1" dirty="0"/>
              <a:t>TELL THE MINISTRY STORIES</a:t>
            </a:r>
          </a:p>
          <a:p>
            <a:pPr marL="914400" lvl="1" indent="-457200">
              <a:spcBef>
                <a:spcPts val="1200"/>
              </a:spcBef>
              <a:buClr>
                <a:srgbClr val="A50021"/>
              </a:buClr>
              <a:buFont typeface="Wingdings" panose="05000000000000000000" pitchFamily="2" charset="2"/>
              <a:buChar char="Ø"/>
            </a:pPr>
            <a:r>
              <a:rPr lang="en-US" sz="2800" dirty="0"/>
              <a:t>Select one or two stories on which to focus.</a:t>
            </a:r>
          </a:p>
          <a:p>
            <a:pPr marL="914400" lvl="1" indent="-457200">
              <a:spcBef>
                <a:spcPts val="1200"/>
              </a:spcBef>
              <a:buClr>
                <a:srgbClr val="A50021"/>
              </a:buClr>
              <a:buFont typeface="Wingdings" panose="05000000000000000000" pitchFamily="2" charset="2"/>
              <a:buChar char="Ø"/>
            </a:pPr>
            <a:r>
              <a:rPr lang="en-US" sz="2800" dirty="0"/>
              <a:t>Use video and pictures – a testimony is BEST.</a:t>
            </a:r>
          </a:p>
          <a:p>
            <a:pPr marL="914400" lvl="1" indent="-457200">
              <a:spcBef>
                <a:spcPts val="1200"/>
              </a:spcBef>
              <a:buClr>
                <a:srgbClr val="A50021"/>
              </a:buClr>
              <a:buFont typeface="Wingdings" panose="05000000000000000000" pitchFamily="2" charset="2"/>
              <a:buChar char="Ø"/>
            </a:pPr>
            <a:r>
              <a:rPr lang="en-US" sz="2800" dirty="0"/>
              <a:t>Keep it short but give the important details.</a:t>
            </a:r>
          </a:p>
          <a:p>
            <a:pPr marL="914400" lvl="1" indent="-457200">
              <a:spcBef>
                <a:spcPts val="1200"/>
              </a:spcBef>
              <a:buClr>
                <a:srgbClr val="A50021"/>
              </a:buClr>
              <a:buFont typeface="Wingdings" panose="05000000000000000000" pitchFamily="2" charset="2"/>
              <a:buChar char="Ø"/>
            </a:pPr>
            <a:r>
              <a:rPr lang="en-US" sz="2800" dirty="0"/>
              <a:t>Focus on the IMPACT. </a:t>
            </a:r>
          </a:p>
          <a:p>
            <a:pPr marL="914400" lvl="1" indent="-457200">
              <a:spcBef>
                <a:spcPts val="1200"/>
              </a:spcBef>
              <a:buClr>
                <a:srgbClr val="A50021"/>
              </a:buClr>
              <a:buFont typeface="Wingdings" panose="05000000000000000000" pitchFamily="2" charset="2"/>
              <a:buChar char="Ø"/>
            </a:pPr>
            <a:r>
              <a:rPr lang="en-US" sz="2800" dirty="0"/>
              <a:t>Share through all communication channels.</a:t>
            </a:r>
          </a:p>
        </p:txBody>
      </p:sp>
    </p:spTree>
    <p:extLst>
      <p:ext uri="{BB962C8B-B14F-4D97-AF65-F5344CB8AC3E}">
        <p14:creationId xmlns:p14="http://schemas.microsoft.com/office/powerpoint/2010/main" val="1057273124"/>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1978328" y="1182430"/>
            <a:ext cx="8493760" cy="3508653"/>
          </a:xfrm>
          <a:prstGeom prst="rect">
            <a:avLst/>
          </a:prstGeom>
          <a:noFill/>
        </p:spPr>
        <p:txBody>
          <a:bodyPr wrap="square" rtlCol="0">
            <a:spAutoFit/>
          </a:bodyPr>
          <a:lstStyle/>
          <a:p>
            <a:pPr lvl="1">
              <a:spcBef>
                <a:spcPts val="1200"/>
              </a:spcBef>
            </a:pPr>
            <a:r>
              <a:rPr lang="en-US" sz="3200" b="1" dirty="0"/>
              <a:t>CELEBRATE THE SUCCESSES</a:t>
            </a:r>
          </a:p>
          <a:p>
            <a:pPr marL="914400" lvl="1" indent="-457200">
              <a:spcBef>
                <a:spcPts val="1200"/>
              </a:spcBef>
              <a:buClr>
                <a:srgbClr val="A50021"/>
              </a:buClr>
              <a:buFont typeface="Wingdings" panose="05000000000000000000" pitchFamily="2" charset="2"/>
              <a:buChar char="Ø"/>
            </a:pPr>
            <a:r>
              <a:rPr lang="en-US" sz="2800" dirty="0"/>
              <a:t>Highlight the year.</a:t>
            </a:r>
          </a:p>
          <a:p>
            <a:pPr marL="914400" lvl="1" indent="-457200">
              <a:spcBef>
                <a:spcPts val="1200"/>
              </a:spcBef>
              <a:buClr>
                <a:srgbClr val="A50021"/>
              </a:buClr>
              <a:buFont typeface="Wingdings" panose="05000000000000000000" pitchFamily="2" charset="2"/>
              <a:buChar char="Ø"/>
            </a:pPr>
            <a:r>
              <a:rPr lang="en-US" sz="2800" dirty="0"/>
              <a:t>Share new programs, new members, etc. </a:t>
            </a:r>
          </a:p>
          <a:p>
            <a:pPr marL="914400" lvl="1" indent="-457200">
              <a:spcBef>
                <a:spcPts val="1200"/>
              </a:spcBef>
              <a:buClr>
                <a:srgbClr val="A50021"/>
              </a:buClr>
              <a:buFont typeface="Wingdings" panose="05000000000000000000" pitchFamily="2" charset="2"/>
              <a:buChar char="Ø"/>
            </a:pPr>
            <a:r>
              <a:rPr lang="en-US" sz="2800" dirty="0"/>
              <a:t>Lift up the work of committee and ministry teams. </a:t>
            </a:r>
          </a:p>
          <a:p>
            <a:pPr marL="914400" lvl="1" indent="-457200">
              <a:spcBef>
                <a:spcPts val="1200"/>
              </a:spcBef>
              <a:buClr>
                <a:srgbClr val="A50021"/>
              </a:buClr>
              <a:buFont typeface="Wingdings" panose="05000000000000000000" pitchFamily="2" charset="2"/>
              <a:buChar char="Ø"/>
            </a:pPr>
            <a:r>
              <a:rPr lang="en-US" sz="2800" dirty="0"/>
              <a:t>Focus on the IMPACT. </a:t>
            </a:r>
          </a:p>
          <a:p>
            <a:pPr marL="914400" lvl="1" indent="-457200">
              <a:spcBef>
                <a:spcPts val="1200"/>
              </a:spcBef>
              <a:buFont typeface="Wingdings" panose="05000000000000000000" pitchFamily="2" charset="2"/>
              <a:buChar char="Ø"/>
            </a:pPr>
            <a:endParaRPr lang="en-US" sz="2800" dirty="0"/>
          </a:p>
        </p:txBody>
      </p:sp>
    </p:spTree>
    <p:extLst>
      <p:ext uri="{BB962C8B-B14F-4D97-AF65-F5344CB8AC3E}">
        <p14:creationId xmlns:p14="http://schemas.microsoft.com/office/powerpoint/2010/main" val="167522851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1978328" y="1086177"/>
            <a:ext cx="8493760" cy="2923877"/>
          </a:xfrm>
          <a:prstGeom prst="rect">
            <a:avLst/>
          </a:prstGeom>
          <a:noFill/>
        </p:spPr>
        <p:txBody>
          <a:bodyPr wrap="square" rtlCol="0">
            <a:spAutoFit/>
          </a:bodyPr>
          <a:lstStyle/>
          <a:p>
            <a:pPr lvl="1">
              <a:spcBef>
                <a:spcPts val="1200"/>
              </a:spcBef>
            </a:pPr>
            <a:r>
              <a:rPr lang="en-US" sz="3200" b="1" dirty="0"/>
              <a:t>SAY “THANK YOU” IN CREATIVE WAYS </a:t>
            </a:r>
          </a:p>
          <a:p>
            <a:pPr marL="914400" lvl="1" indent="-457200">
              <a:spcBef>
                <a:spcPts val="1200"/>
              </a:spcBef>
              <a:buClr>
                <a:srgbClr val="A50021"/>
              </a:buClr>
              <a:buFont typeface="Wingdings" panose="05000000000000000000" pitchFamily="2" charset="2"/>
              <a:buChar char="Ø"/>
            </a:pPr>
            <a:r>
              <a:rPr lang="en-US" sz="2800" dirty="0"/>
              <a:t>Write notes of appreciation on giving statements.</a:t>
            </a:r>
          </a:p>
          <a:p>
            <a:pPr marL="914400" lvl="1" indent="-457200">
              <a:spcBef>
                <a:spcPts val="1200"/>
              </a:spcBef>
              <a:buClr>
                <a:srgbClr val="A50021"/>
              </a:buClr>
              <a:buFont typeface="Wingdings" panose="05000000000000000000" pitchFamily="2" charset="2"/>
              <a:buChar char="Ø"/>
            </a:pPr>
            <a:r>
              <a:rPr lang="en-US" sz="2800" dirty="0"/>
              <a:t>Acknowledge legacy gifts, both past and present. </a:t>
            </a:r>
          </a:p>
          <a:p>
            <a:pPr marL="914400" lvl="1" indent="-457200">
              <a:spcBef>
                <a:spcPts val="1200"/>
              </a:spcBef>
              <a:buClr>
                <a:srgbClr val="A50021"/>
              </a:buClr>
              <a:buFont typeface="Wingdings" panose="05000000000000000000" pitchFamily="2" charset="2"/>
              <a:buChar char="Ø"/>
            </a:pPr>
            <a:r>
              <a:rPr lang="en-US" sz="2800" dirty="0"/>
              <a:t>Invite people to share their generosity story.</a:t>
            </a:r>
          </a:p>
          <a:p>
            <a:pPr marL="914400" lvl="1" indent="-457200">
              <a:spcBef>
                <a:spcPts val="1200"/>
              </a:spcBef>
              <a:buClr>
                <a:srgbClr val="A50021"/>
              </a:buClr>
              <a:buFont typeface="Wingdings" panose="05000000000000000000" pitchFamily="2" charset="2"/>
              <a:buChar char="Ø"/>
            </a:pPr>
            <a:r>
              <a:rPr lang="en-US" sz="2800" dirty="0"/>
              <a:t>Liturgical calendar: Advent, Epiphany, Lent, Etc. </a:t>
            </a:r>
          </a:p>
        </p:txBody>
      </p:sp>
    </p:spTree>
    <p:extLst>
      <p:ext uri="{BB962C8B-B14F-4D97-AF65-F5344CB8AC3E}">
        <p14:creationId xmlns:p14="http://schemas.microsoft.com/office/powerpoint/2010/main" val="296097150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3" name="TextBox 2">
            <a:extLst>
              <a:ext uri="{FF2B5EF4-FFF2-40B4-BE49-F238E27FC236}">
                <a16:creationId xmlns:a16="http://schemas.microsoft.com/office/drawing/2014/main" id="{461FDC08-81AA-4A52-A5F1-5A367188DA64}"/>
              </a:ext>
            </a:extLst>
          </p:cNvPr>
          <p:cNvSpPr txBox="1"/>
          <p:nvPr/>
        </p:nvSpPr>
        <p:spPr>
          <a:xfrm>
            <a:off x="2649315" y="1071448"/>
            <a:ext cx="6995199" cy="4093428"/>
          </a:xfrm>
          <a:prstGeom prst="rect">
            <a:avLst/>
          </a:prstGeom>
          <a:noFill/>
        </p:spPr>
        <p:txBody>
          <a:bodyPr wrap="square" rtlCol="0">
            <a:spAutoFit/>
          </a:bodyPr>
          <a:lstStyle/>
          <a:p>
            <a:pPr lvl="1">
              <a:spcBef>
                <a:spcPts val="1200"/>
              </a:spcBef>
            </a:pPr>
            <a:r>
              <a:rPr lang="en-US" sz="3200" b="1" dirty="0"/>
              <a:t>HOW THE FOUNDATION CAN HELP</a:t>
            </a:r>
            <a:r>
              <a:rPr lang="en-US" sz="2800" b="1" dirty="0"/>
              <a:t> </a:t>
            </a:r>
          </a:p>
          <a:p>
            <a:pPr marL="914400" lvl="1" indent="-457200">
              <a:spcBef>
                <a:spcPts val="1200"/>
              </a:spcBef>
              <a:buClr>
                <a:srgbClr val="A50021"/>
              </a:buClr>
              <a:buFont typeface="Wingdings" panose="05000000000000000000" pitchFamily="2" charset="2"/>
              <a:buChar char="Ø"/>
            </a:pPr>
            <a:r>
              <a:rPr lang="en-US" sz="2800" dirty="0"/>
              <a:t>Gift Planning Services</a:t>
            </a:r>
          </a:p>
          <a:p>
            <a:pPr marL="914400" lvl="1" indent="-457200">
              <a:spcBef>
                <a:spcPts val="1200"/>
              </a:spcBef>
              <a:buClr>
                <a:srgbClr val="A50021"/>
              </a:buClr>
              <a:buFont typeface="Wingdings" panose="05000000000000000000" pitchFamily="2" charset="2"/>
              <a:buChar char="Ø"/>
            </a:pPr>
            <a:r>
              <a:rPr lang="en-US" sz="2800" dirty="0"/>
              <a:t>“Putting Your House In Order” </a:t>
            </a:r>
          </a:p>
          <a:p>
            <a:pPr marL="914400" lvl="1" indent="-457200">
              <a:spcBef>
                <a:spcPts val="1200"/>
              </a:spcBef>
              <a:buClr>
                <a:srgbClr val="A50021"/>
              </a:buClr>
              <a:buFont typeface="Wingdings" panose="05000000000000000000" pitchFamily="2" charset="2"/>
              <a:buChar char="Ø"/>
            </a:pPr>
            <a:r>
              <a:rPr lang="en-US" sz="2800" dirty="0"/>
              <a:t>Donor Advised &amp; Donor Endowed Funds</a:t>
            </a:r>
          </a:p>
          <a:p>
            <a:pPr marL="914400" lvl="1" indent="-457200">
              <a:spcBef>
                <a:spcPts val="1200"/>
              </a:spcBef>
              <a:buClr>
                <a:srgbClr val="A50021"/>
              </a:buClr>
              <a:buFont typeface="Wingdings" panose="05000000000000000000" pitchFamily="2" charset="2"/>
              <a:buChar char="Ø"/>
            </a:pPr>
            <a:r>
              <a:rPr lang="en-US" sz="2800" dirty="0"/>
              <a:t>Charitable IRA Rollover</a:t>
            </a:r>
          </a:p>
          <a:p>
            <a:pPr marL="914400" lvl="1" indent="-457200">
              <a:spcBef>
                <a:spcPts val="1200"/>
              </a:spcBef>
              <a:buClr>
                <a:srgbClr val="A50021"/>
              </a:buClr>
              <a:buFont typeface="Wingdings" panose="05000000000000000000" pitchFamily="2" charset="2"/>
              <a:buChar char="Ø"/>
            </a:pPr>
            <a:r>
              <a:rPr lang="en-US" sz="2800" dirty="0"/>
              <a:t>Charitable Gift Annuities </a:t>
            </a:r>
          </a:p>
          <a:p>
            <a:pPr marL="914400" lvl="1" indent="-457200">
              <a:spcBef>
                <a:spcPts val="1200"/>
              </a:spcBef>
              <a:buFont typeface="Wingdings" panose="05000000000000000000" pitchFamily="2" charset="2"/>
              <a:buChar char="Ø"/>
            </a:pPr>
            <a:endParaRPr lang="en-US" sz="2800" dirty="0"/>
          </a:p>
        </p:txBody>
      </p:sp>
    </p:spTree>
    <p:extLst>
      <p:ext uri="{BB962C8B-B14F-4D97-AF65-F5344CB8AC3E}">
        <p14:creationId xmlns:p14="http://schemas.microsoft.com/office/powerpoint/2010/main" val="3426304263"/>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0" y="6324600"/>
            <a:ext cx="9144000" cy="960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7322"/>
            <a:ext cx="9144000" cy="101018"/>
          </a:xfrm>
          <a:prstGeom prst="rect">
            <a:avLst/>
          </a:prstGeom>
        </p:spPr>
      </p:pic>
      <p:sp>
        <p:nvSpPr>
          <p:cNvPr id="9" name="TextBox 8"/>
          <p:cNvSpPr txBox="1"/>
          <p:nvPr/>
        </p:nvSpPr>
        <p:spPr>
          <a:xfrm>
            <a:off x="2339008" y="3010441"/>
            <a:ext cx="7772400" cy="646331"/>
          </a:xfrm>
          <a:prstGeom prst="rect">
            <a:avLst/>
          </a:prstGeom>
          <a:noFill/>
        </p:spPr>
        <p:txBody>
          <a:bodyPr wrap="square" rtlCol="0">
            <a:spAutoFit/>
          </a:bodyPr>
          <a:lstStyle/>
          <a:p>
            <a:endParaRPr lang="en-US" dirty="0">
              <a:hlinkClick r:id="rId4"/>
            </a:endParaRPr>
          </a:p>
          <a:p>
            <a:endParaRPr lang="en-US" dirty="0"/>
          </a:p>
        </p:txBody>
      </p:sp>
      <p:sp>
        <p:nvSpPr>
          <p:cNvPr id="2" name="TextBox 1">
            <a:extLst>
              <a:ext uri="{FF2B5EF4-FFF2-40B4-BE49-F238E27FC236}">
                <a16:creationId xmlns:a16="http://schemas.microsoft.com/office/drawing/2014/main" id="{89206FC5-B8A6-4A6A-BE92-16DD4D7F70E3}"/>
              </a:ext>
            </a:extLst>
          </p:cNvPr>
          <p:cNvSpPr txBox="1"/>
          <p:nvPr/>
        </p:nvSpPr>
        <p:spPr>
          <a:xfrm>
            <a:off x="1524000" y="1185333"/>
            <a:ext cx="9220199" cy="4154984"/>
          </a:xfrm>
          <a:prstGeom prst="rect">
            <a:avLst/>
          </a:prstGeom>
          <a:noFill/>
        </p:spPr>
        <p:txBody>
          <a:bodyPr wrap="square" rtlCol="0">
            <a:spAutoFit/>
          </a:bodyPr>
          <a:lstStyle/>
          <a:p>
            <a:pPr algn="ctr"/>
            <a:r>
              <a:rPr lang="en-US" sz="4000" dirty="0">
                <a:solidFill>
                  <a:srgbClr val="A50021"/>
                </a:solidFill>
                <a:latin typeface="Segoe UI Semibold" panose="020B0702040204020203" pitchFamily="34" charset="0"/>
                <a:cs typeface="Segoe UI Semibold" panose="020B0702040204020203" pitchFamily="34" charset="0"/>
              </a:rPr>
              <a:t>   </a:t>
            </a:r>
            <a:r>
              <a:rPr lang="en-US" sz="3600" dirty="0">
                <a:solidFill>
                  <a:srgbClr val="A50021"/>
                </a:solidFill>
                <a:latin typeface="Segoe UI Semibold" panose="020B0702040204020203" pitchFamily="34" charset="0"/>
                <a:cs typeface="Segoe UI Semibold" panose="020B0702040204020203" pitchFamily="34" charset="0"/>
              </a:rPr>
              <a:t>FOR THE INDIVIDUAL OR FAMILY</a:t>
            </a:r>
          </a:p>
          <a:p>
            <a:pPr algn="ctr"/>
            <a:endParaRPr lang="en-US" sz="2800" i="1" dirty="0">
              <a:solidFill>
                <a:srgbClr val="A50021"/>
              </a:solidFill>
              <a:latin typeface="Segoe UI Semibold" panose="020B0702040204020203" pitchFamily="34" charset="0"/>
              <a:cs typeface="Segoe UI Semibold" panose="020B0702040204020203" pitchFamily="34" charset="0"/>
            </a:endParaRPr>
          </a:p>
          <a:p>
            <a:pPr lvl="3"/>
            <a:r>
              <a:rPr lang="en-US" sz="2800" i="1" dirty="0">
                <a:latin typeface="Segoe UI Semibold" panose="020B0702040204020203" pitchFamily="34" charset="0"/>
                <a:cs typeface="Segoe UI Semibold" panose="020B0702040204020203" pitchFamily="34" charset="0"/>
              </a:rPr>
              <a:t>Review philanthropic goals and giving </a:t>
            </a:r>
          </a:p>
          <a:p>
            <a:pPr lvl="3"/>
            <a:r>
              <a:rPr lang="en-US" sz="2800" i="1" dirty="0">
                <a:latin typeface="Segoe UI Semibold" panose="020B0702040204020203" pitchFamily="34" charset="0"/>
                <a:cs typeface="Segoe UI Semibold" panose="020B0702040204020203" pitchFamily="34" charset="0"/>
              </a:rPr>
              <a:t>Financial plan check-up</a:t>
            </a:r>
          </a:p>
          <a:p>
            <a:pPr lvl="3"/>
            <a:r>
              <a:rPr lang="en-US" sz="2800" i="1" dirty="0">
                <a:latin typeface="Segoe UI Semibold" panose="020B0702040204020203" pitchFamily="34" charset="0"/>
                <a:cs typeface="Segoe UI Semibold" panose="020B0702040204020203" pitchFamily="34" charset="0"/>
              </a:rPr>
              <a:t>Evaluate your tax situation</a:t>
            </a:r>
          </a:p>
          <a:p>
            <a:pPr lvl="3"/>
            <a:r>
              <a:rPr lang="en-US" sz="2800" i="1" dirty="0">
                <a:latin typeface="Segoe UI Semibold" panose="020B0702040204020203" pitchFamily="34" charset="0"/>
                <a:cs typeface="Segoe UI Semibold" panose="020B0702040204020203" pitchFamily="34" charset="0"/>
              </a:rPr>
              <a:t>Act on your plans:</a:t>
            </a:r>
          </a:p>
          <a:p>
            <a:pPr lvl="3"/>
            <a:r>
              <a:rPr lang="en-US" sz="2800" i="1" dirty="0">
                <a:latin typeface="Segoe UI Semibold" panose="020B0702040204020203" pitchFamily="34" charset="0"/>
                <a:cs typeface="Segoe UI Semibold" panose="020B0702040204020203" pitchFamily="34" charset="0"/>
              </a:rPr>
              <a:t>	What is my legacy?</a:t>
            </a:r>
          </a:p>
          <a:p>
            <a:pPr lvl="3"/>
            <a:r>
              <a:rPr lang="en-US" sz="2800" i="1" dirty="0">
                <a:latin typeface="Segoe UI Semibold" panose="020B0702040204020203" pitchFamily="34" charset="0"/>
                <a:cs typeface="Segoe UI Semibold" panose="020B0702040204020203" pitchFamily="34" charset="0"/>
              </a:rPr>
              <a:t>	How can I give?</a:t>
            </a:r>
          </a:p>
          <a:p>
            <a:pPr lvl="3"/>
            <a:r>
              <a:rPr lang="en-US" sz="2800" i="1" dirty="0">
                <a:latin typeface="Segoe UI Semibold" panose="020B0702040204020203" pitchFamily="34" charset="0"/>
                <a:cs typeface="Segoe UI Semibold" panose="020B0702040204020203" pitchFamily="34" charset="0"/>
              </a:rPr>
              <a:t>	</a:t>
            </a:r>
          </a:p>
        </p:txBody>
      </p:sp>
    </p:spTree>
    <p:extLst>
      <p:ext uri="{BB962C8B-B14F-4D97-AF65-F5344CB8AC3E}">
        <p14:creationId xmlns:p14="http://schemas.microsoft.com/office/powerpoint/2010/main" val="3378120094"/>
      </p:ext>
    </p:extLst>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7E149C908ADE4FB38C19D01342C3F1" ma:contentTypeVersion="4" ma:contentTypeDescription="Create a new document." ma:contentTypeScope="" ma:versionID="cd656371cb82350651a7c2022ac7117d">
  <xsd:schema xmlns:xsd="http://www.w3.org/2001/XMLSchema" xmlns:xs="http://www.w3.org/2001/XMLSchema" xmlns:p="http://schemas.microsoft.com/office/2006/metadata/properties" xmlns:ns3="be8cb98b-eb4a-488a-85a2-c0297b270cff" targetNamespace="http://schemas.microsoft.com/office/2006/metadata/properties" ma:root="true" ma:fieldsID="1f0dd36e948c73ee0a77bbde99562373" ns3:_="">
    <xsd:import namespace="be8cb98b-eb4a-488a-85a2-c0297b270cf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cb98b-eb4a-488a-85a2-c0297b270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B8F2CE-2D38-4277-A8F3-156B38F6E224}">
  <ds:schemaRefs>
    <ds:schemaRef ds:uri="http://schemas.microsoft.com/sharepoint/v3/contenttype/forms"/>
  </ds:schemaRefs>
</ds:datastoreItem>
</file>

<file path=customXml/itemProps2.xml><?xml version="1.0" encoding="utf-8"?>
<ds:datastoreItem xmlns:ds="http://schemas.openxmlformats.org/officeDocument/2006/customXml" ds:itemID="{7FE9A597-DB96-4489-BE91-0695E0F05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8cb98b-eb4a-488a-85a2-c0297b270c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63F067-8794-423D-96C6-0410274789CF}">
  <ds:schemaRefs>
    <ds:schemaRef ds:uri="http://schemas.microsoft.com/office/2006/documentManagement/types"/>
    <ds:schemaRef ds:uri="http://purl.org/dc/dcmitype/"/>
    <ds:schemaRef ds:uri="http://schemas.microsoft.com/office/infopath/2007/PartnerControls"/>
    <ds:schemaRef ds:uri="http://purl.org/dc/terms/"/>
    <ds:schemaRef ds:uri="http://schemas.microsoft.com/office/2006/metadata/properties"/>
    <ds:schemaRef ds:uri="http://www.w3.org/XML/1998/namespace"/>
    <ds:schemaRef ds:uri="http://schemas.openxmlformats.org/package/2006/metadata/core-properties"/>
    <ds:schemaRef ds:uri="be8cb98b-eb4a-488a-85a2-c0297b270cff"/>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18320</TotalTime>
  <Words>1142</Words>
  <Application>Microsoft Office PowerPoint</Application>
  <PresentationFormat>Widescreen</PresentationFormat>
  <Paragraphs>154</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Calibri</vt:lpstr>
      <vt:lpstr>Calibri Light</vt:lpstr>
      <vt:lpstr>Optima</vt:lpstr>
      <vt:lpstr>Segoe UI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Melville</dc:creator>
  <cp:lastModifiedBy>Michelle Fastnacht</cp:lastModifiedBy>
  <cp:revision>241</cp:revision>
  <cp:lastPrinted>2022-10-20T18:05:22Z</cp:lastPrinted>
  <dcterms:created xsi:type="dcterms:W3CDTF">2018-08-13T15:29:29Z</dcterms:created>
  <dcterms:modified xsi:type="dcterms:W3CDTF">2025-10-29T13:13:45Z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0x010100717E149C908ADE4FB38C19D01342C3F1</vt:lpwstr>
  </property>
</Properties>
</file>